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259" r:id="rId3"/>
    <p:sldId id="309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07" r:id="rId22"/>
    <p:sldId id="257" r:id="rId23"/>
    <p:sldId id="267" r:id="rId24"/>
    <p:sldId id="258" r:id="rId25"/>
    <p:sldId id="264" r:id="rId26"/>
    <p:sldId id="268" r:id="rId27"/>
    <p:sldId id="300" r:id="rId28"/>
    <p:sldId id="290" r:id="rId29"/>
    <p:sldId id="292" r:id="rId30"/>
    <p:sldId id="296" r:id="rId31"/>
    <p:sldId id="298" r:id="rId32"/>
    <p:sldId id="299" r:id="rId33"/>
    <p:sldId id="303" r:id="rId34"/>
    <p:sldId id="287" r:id="rId35"/>
    <p:sldId id="304" r:id="rId36"/>
    <p:sldId id="306" r:id="rId37"/>
    <p:sldId id="301" r:id="rId38"/>
    <p:sldId id="261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8" r:id="rId47"/>
    <p:sldId id="279" r:id="rId48"/>
    <p:sldId id="280" r:id="rId49"/>
    <p:sldId id="281" r:id="rId50"/>
    <p:sldId id="282" r:id="rId51"/>
    <p:sldId id="294" r:id="rId52"/>
    <p:sldId id="295" r:id="rId53"/>
    <p:sldId id="302" r:id="rId54"/>
    <p:sldId id="284" r:id="rId55"/>
    <p:sldId id="283" r:id="rId56"/>
    <p:sldId id="285" r:id="rId57"/>
    <p:sldId id="305" r:id="rId58"/>
    <p:sldId id="262" r:id="rId59"/>
    <p:sldId id="289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Figtree"/>
      <p:regular r:id="rId66"/>
      <p:bold r:id="rId67"/>
      <p:italic r:id="rId68"/>
      <p:boldItalic r:id="rId69"/>
    </p:embeddedFont>
    <p:embeddedFont>
      <p:font typeface="Figtree SemiBold"/>
      <p:bold r:id="rId70"/>
      <p:boldItalic r:id="rId7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190"/>
    <a:srgbClr val="2B3144"/>
    <a:srgbClr val="17C979"/>
    <a:srgbClr val="2020FF"/>
    <a:srgbClr val="F4F5F9"/>
    <a:srgbClr val="217D5F"/>
    <a:srgbClr val="1E9667"/>
    <a:srgbClr val="246456"/>
    <a:srgbClr val="03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7897" autoAdjust="0"/>
  </p:normalViewPr>
  <p:slideViewPr>
    <p:cSldViewPr snapToGrid="0">
      <p:cViewPr varScale="1">
        <p:scale>
          <a:sx n="66" d="100"/>
          <a:sy n="66" d="100"/>
        </p:scale>
        <p:origin x="10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Java</c:v>
                </c:pt>
              </c:strCache>
            </c:strRef>
          </c:tx>
          <c:spPr>
            <a:solidFill>
              <a:srgbClr val="17C979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39.700000000000003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0-43CA-8CCE-F07149BC7D27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Javascript</c:v>
                </c:pt>
              </c:strCache>
            </c:strRef>
          </c:tx>
          <c:spPr>
            <a:solidFill>
              <a:srgbClr val="24645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17D5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FB4-4660-B755-F483281413A4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37.1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A0-43CA-8CCE-F07149BC7D27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HTML</c:v>
                </c:pt>
              </c:strCache>
            </c:strRef>
          </c:tx>
          <c:spPr>
            <a:solidFill>
              <a:srgbClr val="2B3144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A0-43CA-8CCE-F07149BC7D27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CSS</c:v>
                </c:pt>
              </c:strCache>
            </c:strRef>
          </c:tx>
          <c:spPr>
            <a:solidFill>
              <a:srgbClr val="7B8190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A0-43CA-8CCE-F07149BC7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1887712"/>
        <c:axId val="731889376"/>
      </c:barChart>
      <c:catAx>
        <c:axId val="731887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1889376"/>
        <c:crosses val="autoZero"/>
        <c:auto val="1"/>
        <c:lblAlgn val="ctr"/>
        <c:lblOffset val="100"/>
        <c:noMultiLvlLbl val="0"/>
      </c:catAx>
      <c:valAx>
        <c:axId val="731889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318877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28502558104150022"/>
          <c:y val="0.69169102350569978"/>
          <c:w val="0.42994874282019097"/>
          <c:h val="0.237761324888600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igtree" pitchFamily="2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9E77CF-E969-40B3-A552-A0FD6C51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C7F79-B922-48D0-BB27-D234AAAD58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3102-CBA9-4913-947B-439E891093E2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2CE9E0B-183C-43A7-B406-631EB63D2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4D3F5A7-6596-4616-A7CA-5F40A1DFD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686A02-3A9E-430D-B679-88E1D29FC6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DCB6B-550F-44D5-A960-65E0EFF1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F79AD-48CD-4783-A4EA-B284469026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76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63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886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93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397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818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1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59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3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samuel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15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421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88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812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88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213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365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365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586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743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042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35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669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927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786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356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357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401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355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807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736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290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22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349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977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2277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99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667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16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91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5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58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85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58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2C89D-62D3-4EAA-A70A-51B7EDE1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52D05-55A2-405C-94AD-6F6873D93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F028-DC21-4BCC-90FE-03805DDA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5715-0C00-4E2D-9156-3B643ED986E5}" type="datetime1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14D5B7-2DEB-4BBA-83C5-A6F6C6B7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5CED-CDC3-442D-8E46-45077DE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C02CE-FEEB-4A26-B8E4-6B3F0E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482CE-1460-40BE-8A00-EB77E0BA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31828F-8096-45FA-A22A-DB4391C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DA69-5B1D-4ADC-8304-75BEB5FFCBAE}" type="datetime1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D2901-F017-45BB-9219-8C098A9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4295E-3619-4DF4-86F0-9A4ED75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0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2C3C1-D806-4631-B383-122C229FC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D986A-719F-4145-9505-812C103A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9972C-2BBA-41EB-9151-F356C443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74DD-71FE-4B08-8A8B-86845119D42F}" type="datetime1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FBC-B733-4BD0-985C-9133461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2CD35-D577-47B5-86DB-8F4B8AF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9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80BF-89C3-4EE3-96C4-52F1567D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 baseline="0">
                <a:uFill>
                  <a:solidFill>
                    <a:srgbClr val="17C979"/>
                  </a:solidFill>
                </a:u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83F57-C1BA-4EE0-A135-9A2084BF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983DC-75AC-4A38-8869-D6415ED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FB8D-C922-4664-8AE8-DB05E1289D79}" type="datetime1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7126-E8DA-4B2B-9B05-E41ADA04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C7345-D95F-4E92-BD13-D15912C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97915"/>
            <a:ext cx="2743200" cy="365125"/>
          </a:xfrm>
        </p:spPr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BD4E2-6D72-4ED1-9A76-C8E091D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6052FC-9A1F-4708-A71F-3ABDA4EC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FC70D8-E964-40F6-808B-75A73970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91A8-6718-4523-8907-3BFB26AFFE0B}" type="datetime1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4F779-18B5-49A4-ACF0-9D39935D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69D54-AA8A-40C4-B055-5CF32CA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7225A-0D4A-4971-918C-C6030863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24529-5420-433F-8282-5C082A468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DB51A3-1B07-4DCF-9D7A-90D585C5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29DDD-6F5D-4DB1-B82E-C1CA75D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3CB1-3442-49B7-A0F4-C635E4FF65E7}" type="datetime1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08087-0F51-4C83-9A4F-49F2BB7E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3ABD0F-DE7A-45E1-ABAA-B9AD837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95C4C-FA13-4C5E-B566-EABC1AC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9C8346-871B-4CD4-A0B0-66844B07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DB5FB-653E-4246-8B55-8D43B944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1B3159-B940-4B1E-9BA0-2BF819548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2B6E1-7448-4E60-874F-AD464EC0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CC316B-EBE3-443F-ABDF-234E0CA3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14C3-EF47-4136-B6CA-40729B919DBE}" type="datetime1">
              <a:rPr lang="fr-FR" smtClean="0"/>
              <a:t>03/04/2024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E66CB3-5551-405F-A6D8-989957D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76E572-EDA0-4337-A77E-4D73B30D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3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23137-E966-4E6C-9BB8-E3E1634B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D02C1-D453-4857-BC79-EDFF61A3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0AC-2481-41E7-BE1F-8D9A6D94B04D}" type="datetime1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2B6A59-ADEC-4681-9A29-D1A22459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E9BCB1-EB4A-4615-B6C3-9E62CEC2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4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252EA1-87DB-4E57-9F81-A94D278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0F83-5960-4D8A-A3AE-09D137EBCB94}" type="datetime1">
              <a:rPr lang="fr-FR" smtClean="0"/>
              <a:t>03/04/2024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95CFA-B244-44FA-BEF3-8A6D038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6EAB8-EEE4-4B34-8747-154C487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60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9E23C-280B-499D-99D4-92C4EE7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5BCD9D-11BC-464E-8098-728BC67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4C3A4-B6F6-4E48-A4F3-14EB850D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869DA5-EDFE-4D14-A6F3-01E22C44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A3AE1-6E5E-4267-9BF1-9272620800CA}" type="datetime1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A4298-EA5A-41D3-BD4C-B532D8E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79A0-09E9-4872-BB87-E98E7A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7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C1C72-7A93-4F80-B1B8-080E2EEB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1BDA8C-B1C5-4EF6-8A78-C77E9F73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83272-EFB2-45E2-84C8-A3D00AEA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7E3B8-7662-4874-8BA5-8E6282B3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7DB0-3F52-48E2-A12B-F02F2973D784}" type="datetime1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D4858-81DF-4FAF-8FF4-CB8BFF6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AD681-FFDC-41BF-B0BA-33897E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A7C936-A30B-4B5E-8AED-E385BB56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BE9FB-6373-47C9-AB9B-3AD298B9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48D0A6-B12B-4448-8688-F4390349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0EEF-E16A-410F-84A5-386D5AF51A97}" type="datetime1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31FB3-4975-4918-9FB3-D1EC4E405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DAD21-ECE9-48C3-8419-053EEEE9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0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mtClean="0">
                <a:solidFill>
                  <a:srgbClr val="7B8190"/>
                </a:solidFill>
                <a:latin typeface="Figtree SemiBold" pitchFamily="2" charset="0"/>
              </a:defRPr>
            </a:lvl1pPr>
          </a:lstStyle>
          <a:p>
            <a:fld id="{AD5A7801-B967-4A44-A8B2-4A192EAE45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3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2B3144"/>
          </a:solidFill>
          <a:latin typeface="Figtree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3144"/>
          </a:solidFill>
          <a:latin typeface="Figtre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3144"/>
          </a:solidFill>
          <a:latin typeface="Figtre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3144"/>
          </a:solidFill>
          <a:latin typeface="Figtre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iutbg-lamp.univ-lyon1.fr/p2200502/public_html/sae/calculator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A7382-86B6-4B39-8878-9B78F8C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Mahjong Calculator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4C5CF0-B070-49D7-974A-D6707E3A5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7C979"/>
                </a:solidFill>
              </a:rPr>
              <a:t>SAE BUT2 2023-2024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CB08-8010-440E-80EA-10F12A42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9242B3B-C450-4384-835D-6A93D1C4E869}"/>
              </a:ext>
            </a:extLst>
          </p:cNvPr>
          <p:cNvSpPr txBox="1">
            <a:spLocks/>
          </p:cNvSpPr>
          <p:nvPr/>
        </p:nvSpPr>
        <p:spPr>
          <a:xfrm>
            <a:off x="1524000" y="618172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7B8190"/>
                </a:solidFill>
              </a:rPr>
              <a:t>Mathis BODIN, Maxence CARON, Samuel NAMANI, Aloïs ROBERJOT</a:t>
            </a:r>
          </a:p>
        </p:txBody>
      </p:sp>
    </p:spTree>
    <p:extLst>
      <p:ext uri="{BB962C8B-B14F-4D97-AF65-F5344CB8AC3E}">
        <p14:creationId xmlns:p14="http://schemas.microsoft.com/office/powerpoint/2010/main" val="319252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63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du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30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31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87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6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68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d’une base de données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36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Refonte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55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 en cours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Editeur de règles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24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2981325"/>
            <a:ext cx="5257800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Objectif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Technologies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État de l’application fin S3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EB30C18-50F0-4853-BA2E-D32AC61CDA3F}"/>
              </a:ext>
            </a:extLst>
          </p:cNvPr>
          <p:cNvSpPr txBox="1">
            <a:spLocks/>
          </p:cNvSpPr>
          <p:nvPr/>
        </p:nvSpPr>
        <p:spPr>
          <a:xfrm>
            <a:off x="6648450" y="2981325"/>
            <a:ext cx="5257800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fr-FR" dirty="0"/>
              <a:t>Changements prévus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Améliorations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Améliorations en cours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Bilan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 startAt="5"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6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7DAF36-850B-4447-BC5A-F3F105BC7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2561768"/>
            <a:ext cx="5050185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314BD84-D9EF-4C7A-8E7F-D4E74557C0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72" y="2561768"/>
            <a:ext cx="5253643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10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19854-9711-40ED-BFC4-BDD12F91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FCB51D-BB0D-4F06-BF49-5D7C52B8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C8A51A-4ECD-47D6-853E-8186FDDB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92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70733-CC83-496C-A28E-C65E89D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D8E3FF-13FC-4914-921E-14E4CF9A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427"/>
            <a:ext cx="10515600" cy="369353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Jeu du Mahjong :</a:t>
            </a:r>
          </a:p>
          <a:p>
            <a:r>
              <a:rPr lang="fr-FR" dirty="0">
                <a:solidFill>
                  <a:srgbClr val="7B8190"/>
                </a:solidFill>
              </a:rPr>
              <a:t>Apparu en 1870</a:t>
            </a:r>
          </a:p>
          <a:p>
            <a:r>
              <a:rPr lang="fr-FR" dirty="0">
                <a:solidFill>
                  <a:srgbClr val="7B8190"/>
                </a:solidFill>
              </a:rPr>
              <a:t>Variantes locales</a:t>
            </a:r>
          </a:p>
          <a:p>
            <a:r>
              <a:rPr lang="fr-FR" dirty="0">
                <a:solidFill>
                  <a:srgbClr val="7B8190"/>
                </a:solidFill>
              </a:rPr>
              <a:t>Plus de 80 règles</a:t>
            </a:r>
          </a:p>
          <a:p>
            <a:endParaRPr lang="fr-FR" dirty="0"/>
          </a:p>
          <a:p>
            <a:pPr>
              <a:buFontTx/>
              <a:buChar char="→"/>
            </a:pPr>
            <a:r>
              <a:rPr lang="fr-FR" dirty="0"/>
              <a:t> </a:t>
            </a:r>
            <a:r>
              <a:rPr lang="fr-FR" dirty="0">
                <a:latin typeface="Figtree SemiBold" pitchFamily="2" charset="0"/>
              </a:rPr>
              <a:t>Calcul du score compliqué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B676D0-4801-6C89-4873-10DF6715F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3427"/>
            <a:ext cx="5578763" cy="3138054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ECEB76-0E3B-4D27-8FC4-0B014FA2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5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70733-CC83-496C-A28E-C65E89D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D8E3FF-13FC-4914-921E-14E4CF9A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427"/>
            <a:ext cx="10515600" cy="369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Simplifier le calcul :</a:t>
            </a:r>
          </a:p>
          <a:p>
            <a:r>
              <a:rPr lang="fr-FR" dirty="0">
                <a:solidFill>
                  <a:srgbClr val="7B8190"/>
                </a:solidFill>
              </a:rPr>
              <a:t>Saisir ses tuiles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Photo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Manuel</a:t>
            </a:r>
          </a:p>
          <a:p>
            <a:r>
              <a:rPr lang="fr-FR" dirty="0">
                <a:solidFill>
                  <a:srgbClr val="7B8190"/>
                </a:solidFill>
              </a:rPr>
              <a:t>Obtenir son score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B676D0-4801-6C89-4873-10DF6715F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83427"/>
            <a:ext cx="5578763" cy="3138054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DC350B-7CEA-4402-ADDA-C1E322BA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79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4D4C7-8EBE-4089-B69F-362EF6B6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B891BC-0CA3-45C7-84F7-3FFF9E10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556165"/>
            <a:ext cx="2725882" cy="2600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Site web :</a:t>
            </a:r>
            <a:endParaRPr lang="fr-FR" dirty="0">
              <a:solidFill>
                <a:srgbClr val="7B8190"/>
              </a:solidFill>
            </a:endParaRPr>
          </a:p>
          <a:p>
            <a:r>
              <a:rPr lang="fr-FR" dirty="0">
                <a:solidFill>
                  <a:srgbClr val="7B8190"/>
                </a:solidFill>
              </a:rPr>
              <a:t>HTML</a:t>
            </a:r>
          </a:p>
          <a:p>
            <a:r>
              <a:rPr lang="fr-FR" dirty="0">
                <a:solidFill>
                  <a:srgbClr val="7B8190"/>
                </a:solidFill>
              </a:rPr>
              <a:t>CSS</a:t>
            </a:r>
          </a:p>
          <a:p>
            <a:r>
              <a:rPr lang="fr-FR" dirty="0">
                <a:solidFill>
                  <a:srgbClr val="7B8190"/>
                </a:solidFill>
              </a:rPr>
              <a:t>Javascript</a:t>
            </a:r>
          </a:p>
          <a:p>
            <a:pPr lvl="1"/>
            <a:r>
              <a:rPr lang="fr-FR" dirty="0" err="1">
                <a:solidFill>
                  <a:srgbClr val="7B8190"/>
                </a:solidFill>
              </a:rPr>
              <a:t>WebSocket</a:t>
            </a:r>
            <a:endParaRPr lang="fr-FR" dirty="0">
              <a:solidFill>
                <a:srgbClr val="7B8190"/>
              </a:solidFill>
            </a:endParaRPr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5C99B57C-0480-4DDF-A14D-89749DB97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8228591"/>
              </p:ext>
            </p:extLst>
          </p:nvPr>
        </p:nvGraphicFramePr>
        <p:xfrm>
          <a:off x="838200" y="5553512"/>
          <a:ext cx="10515600" cy="1080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EEECE81-6D80-BDE2-AE4A-56E33B92853B}"/>
              </a:ext>
            </a:extLst>
          </p:cNvPr>
          <p:cNvSpPr txBox="1">
            <a:spLocks/>
          </p:cNvSpPr>
          <p:nvPr/>
        </p:nvSpPr>
        <p:spPr>
          <a:xfrm>
            <a:off x="4220658" y="2556164"/>
            <a:ext cx="3360449" cy="2600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Serveur :</a:t>
            </a:r>
            <a:endParaRPr lang="fr-FR" dirty="0">
              <a:solidFill>
                <a:srgbClr val="7B8190"/>
              </a:solidFill>
            </a:endParaRPr>
          </a:p>
          <a:p>
            <a:r>
              <a:rPr lang="fr-FR" dirty="0">
                <a:solidFill>
                  <a:srgbClr val="7B8190"/>
                </a:solidFill>
              </a:rPr>
              <a:t>Java</a:t>
            </a:r>
          </a:p>
          <a:p>
            <a:pPr lvl="1"/>
            <a:r>
              <a:rPr lang="fr-FR" dirty="0" err="1">
                <a:solidFill>
                  <a:srgbClr val="7B8190"/>
                </a:solidFill>
              </a:rPr>
              <a:t>OpenCV</a:t>
            </a:r>
            <a:endParaRPr lang="fr-FR" dirty="0">
              <a:solidFill>
                <a:srgbClr val="7B8190"/>
              </a:solidFill>
            </a:endParaRPr>
          </a:p>
          <a:p>
            <a:pPr lvl="1"/>
            <a:r>
              <a:rPr lang="fr-FR" dirty="0" err="1">
                <a:solidFill>
                  <a:srgbClr val="7B8190"/>
                </a:solidFill>
              </a:rPr>
              <a:t>WebSocketServer</a:t>
            </a:r>
            <a:endParaRPr lang="fr-FR" dirty="0">
              <a:solidFill>
                <a:srgbClr val="7B8190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5CE51AF-18FA-01C5-F400-34D760718484}"/>
              </a:ext>
            </a:extLst>
          </p:cNvPr>
          <p:cNvGrpSpPr/>
          <p:nvPr/>
        </p:nvGrpSpPr>
        <p:grpSpPr>
          <a:xfrm>
            <a:off x="8697192" y="2557392"/>
            <a:ext cx="2573480" cy="2598808"/>
            <a:chOff x="8697192" y="2557392"/>
            <a:chExt cx="2573480" cy="2598808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6AE34B4-A2F2-3400-0294-C3C96B56D238}"/>
                </a:ext>
              </a:extLst>
            </p:cNvPr>
            <p:cNvSpPr/>
            <p:nvPr/>
          </p:nvSpPr>
          <p:spPr>
            <a:xfrm>
              <a:off x="8697192" y="2557392"/>
              <a:ext cx="2573480" cy="2598808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space réservé du contenu 2">
              <a:extLst>
                <a:ext uri="{FF2B5EF4-FFF2-40B4-BE49-F238E27FC236}">
                  <a16:creationId xmlns:a16="http://schemas.microsoft.com/office/drawing/2014/main" id="{02B159D3-DCEA-4FAF-AE6A-3852123775EE}"/>
                </a:ext>
              </a:extLst>
            </p:cNvPr>
            <p:cNvSpPr txBox="1">
              <a:spLocks/>
            </p:cNvSpPr>
            <p:nvPr/>
          </p:nvSpPr>
          <p:spPr>
            <a:xfrm>
              <a:off x="9022772" y="2712028"/>
              <a:ext cx="1922318" cy="4260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2400" dirty="0">
                  <a:solidFill>
                    <a:srgbClr val="2B3144"/>
                  </a:solidFill>
                  <a:latin typeface="Figtree SemiBold" pitchFamily="2" charset="0"/>
                </a:rPr>
                <a:t>Contrainte :</a:t>
              </a:r>
              <a:endParaRPr lang="fr-FR" dirty="0">
                <a:solidFill>
                  <a:srgbClr val="2B3144"/>
                </a:solidFill>
                <a:latin typeface="Figtree SemiBold" pitchFamily="2" charset="0"/>
              </a:endParaRPr>
            </a:p>
          </p:txBody>
        </p:sp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8AD9FEB8-0EB7-4CDE-B282-53390F55DE72}"/>
                </a:ext>
              </a:extLst>
            </p:cNvPr>
            <p:cNvSpPr txBox="1">
              <a:spLocks/>
            </p:cNvSpPr>
            <p:nvPr/>
          </p:nvSpPr>
          <p:spPr>
            <a:xfrm>
              <a:off x="9022772" y="3535366"/>
              <a:ext cx="1922318" cy="14210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400" dirty="0">
                  <a:solidFill>
                    <a:srgbClr val="7B8190"/>
                  </a:solidFill>
                  <a:latin typeface="Figtree" pitchFamily="2" charset="0"/>
                </a:rPr>
                <a:t>Python</a:t>
              </a:r>
            </a:p>
            <a:p>
              <a:r>
                <a:rPr lang="fr-FR" sz="2400" dirty="0">
                  <a:solidFill>
                    <a:srgbClr val="7B8190"/>
                  </a:solidFill>
                  <a:latin typeface="Figtree" pitchFamily="2" charset="0"/>
                </a:rPr>
                <a:t>Java</a:t>
              </a:r>
            </a:p>
            <a:p>
              <a:r>
                <a:rPr lang="fr-FR" sz="2400" dirty="0">
                  <a:solidFill>
                    <a:srgbClr val="7B8190"/>
                  </a:solidFill>
                  <a:latin typeface="Figtree" pitchFamily="2" charset="0"/>
                </a:rPr>
                <a:t>C++</a:t>
              </a:r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F45684-7510-3CD9-F25A-0BC5F0143D1C}"/>
              </a:ext>
            </a:extLst>
          </p:cNvPr>
          <p:cNvCxnSpPr/>
          <p:nvPr/>
        </p:nvCxnSpPr>
        <p:spPr>
          <a:xfrm>
            <a:off x="6380019" y="3719946"/>
            <a:ext cx="2161309" cy="0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3BF5020-2B23-0AF1-0446-C05CAD2EFBFC}"/>
              </a:ext>
            </a:extLst>
          </p:cNvPr>
          <p:cNvSpPr txBox="1">
            <a:spLocks/>
          </p:cNvSpPr>
          <p:nvPr/>
        </p:nvSpPr>
        <p:spPr>
          <a:xfrm>
            <a:off x="977900" y="5736566"/>
            <a:ext cx="4067969" cy="4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chemeClr val="bg1"/>
                </a:solidFill>
              </a:rPr>
              <a:t>39,7%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C9425ED7-34BB-AB05-0F23-9FE169C89E9B}"/>
              </a:ext>
            </a:extLst>
          </p:cNvPr>
          <p:cNvSpPr txBox="1">
            <a:spLocks/>
          </p:cNvSpPr>
          <p:nvPr/>
        </p:nvSpPr>
        <p:spPr>
          <a:xfrm>
            <a:off x="5045869" y="5736565"/>
            <a:ext cx="3799084" cy="4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chemeClr val="bg1"/>
                </a:solidFill>
              </a:rPr>
              <a:t>37,1%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4FADBA4-BDE5-6DF0-9B5F-631574D6A246}"/>
              </a:ext>
            </a:extLst>
          </p:cNvPr>
          <p:cNvSpPr txBox="1">
            <a:spLocks/>
          </p:cNvSpPr>
          <p:nvPr/>
        </p:nvSpPr>
        <p:spPr>
          <a:xfrm>
            <a:off x="8844954" y="5736564"/>
            <a:ext cx="921346" cy="4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chemeClr val="bg1"/>
                </a:solidFill>
              </a:rPr>
              <a:t>8,9%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8ECC3AF-2CED-F699-E5FC-0A2B61C3819F}"/>
              </a:ext>
            </a:extLst>
          </p:cNvPr>
          <p:cNvSpPr txBox="1">
            <a:spLocks/>
          </p:cNvSpPr>
          <p:nvPr/>
        </p:nvSpPr>
        <p:spPr>
          <a:xfrm>
            <a:off x="9766300" y="5736563"/>
            <a:ext cx="1447799" cy="4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chemeClr val="bg1"/>
                </a:solidFill>
              </a:rPr>
              <a:t>14,2%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3B41DD1F-E022-492E-81E4-2FE5DA08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539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C960B-6CBB-7ECD-1DF3-EA94556C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009144D-A843-B1B3-C820-531FD06EB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59" y="3262355"/>
            <a:ext cx="1735418" cy="176682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BA47E5-C842-2DEB-C1EA-6C3EE8F92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55" y="2699903"/>
            <a:ext cx="942308" cy="7067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050D25-4755-4543-1296-EAC4EFE2B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457" y="3019425"/>
            <a:ext cx="1680450" cy="29054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C9C6E5-3B03-1EA8-4802-79338E5CD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86" y="5204220"/>
            <a:ext cx="1374198" cy="1028686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0F62BDB9-D745-318D-7AB6-8AA03FE7D598}"/>
              </a:ext>
            </a:extLst>
          </p:cNvPr>
          <p:cNvSpPr txBox="1">
            <a:spLocks/>
          </p:cNvSpPr>
          <p:nvPr/>
        </p:nvSpPr>
        <p:spPr>
          <a:xfrm>
            <a:off x="1993038" y="1789414"/>
            <a:ext cx="1800225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rgbClr val="7B8190"/>
                </a:solidFill>
              </a:rPr>
              <a:t>(site web)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6BD0742-2E7D-4402-A967-5DB9152FD33D}"/>
              </a:ext>
            </a:extLst>
          </p:cNvPr>
          <p:cNvSpPr txBox="1">
            <a:spLocks/>
          </p:cNvSpPr>
          <p:nvPr/>
        </p:nvSpPr>
        <p:spPr>
          <a:xfrm>
            <a:off x="8254238" y="1789413"/>
            <a:ext cx="2270888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Serveur Java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rgbClr val="7B8190"/>
                </a:solidFill>
              </a:rPr>
              <a:t>(pour les calculs)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33E54C1D-9803-255D-AD90-4DD94D92069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793263" y="3053269"/>
            <a:ext cx="4756194" cy="1092500"/>
          </a:xfrm>
          <a:prstGeom prst="bentConnector3">
            <a:avLst/>
          </a:prstGeom>
          <a:ln w="28575">
            <a:solidFill>
              <a:srgbClr val="2B31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A3841E10-F7C8-197E-C7CA-FAAC619033C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61084" y="4157821"/>
            <a:ext cx="5388373" cy="314330"/>
          </a:xfrm>
          <a:prstGeom prst="bentConnector3">
            <a:avLst>
              <a:gd name="adj1" fmla="val 50000"/>
            </a:avLst>
          </a:prstGeom>
          <a:ln w="28575">
            <a:solidFill>
              <a:srgbClr val="2B31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1427DCE4-DE58-F788-6F4B-1C8583A24BF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161084" y="4781267"/>
            <a:ext cx="5388373" cy="937296"/>
          </a:xfrm>
          <a:prstGeom prst="bentConnector3">
            <a:avLst>
              <a:gd name="adj1" fmla="val 50000"/>
            </a:avLst>
          </a:prstGeom>
          <a:ln w="28575">
            <a:solidFill>
              <a:srgbClr val="2B31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D8085F16-84C1-3361-7A3B-28AC89079F13}"/>
              </a:ext>
            </a:extLst>
          </p:cNvPr>
          <p:cNvGrpSpPr/>
          <p:nvPr/>
        </p:nvGrpSpPr>
        <p:grpSpPr>
          <a:xfrm>
            <a:off x="3399367" y="6061845"/>
            <a:ext cx="5393266" cy="437371"/>
            <a:chOff x="3399367" y="6061845"/>
            <a:chExt cx="5393266" cy="437371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2CF6D70F-7E8E-D6CC-F523-48E233A4E845}"/>
                </a:ext>
              </a:extLst>
            </p:cNvPr>
            <p:cNvCxnSpPr>
              <a:cxnSpLocks/>
            </p:cNvCxnSpPr>
            <p:nvPr/>
          </p:nvCxnSpPr>
          <p:spPr>
            <a:xfrm>
              <a:off x="3399367" y="6226935"/>
              <a:ext cx="5393266" cy="0"/>
            </a:xfrm>
            <a:prstGeom prst="line">
              <a:avLst/>
            </a:prstGeom>
            <a:ln w="38100">
              <a:solidFill>
                <a:srgbClr val="7B81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space réservé du contenu 2">
              <a:extLst>
                <a:ext uri="{FF2B5EF4-FFF2-40B4-BE49-F238E27FC236}">
                  <a16:creationId xmlns:a16="http://schemas.microsoft.com/office/drawing/2014/main" id="{20000566-1A8E-0D51-6974-19A32E505A2E}"/>
                </a:ext>
              </a:extLst>
            </p:cNvPr>
            <p:cNvSpPr txBox="1">
              <a:spLocks/>
            </p:cNvSpPr>
            <p:nvPr/>
          </p:nvSpPr>
          <p:spPr>
            <a:xfrm>
              <a:off x="5305426" y="6061845"/>
              <a:ext cx="1581150" cy="43737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800" dirty="0" err="1">
                  <a:solidFill>
                    <a:srgbClr val="7B8190"/>
                  </a:solidFill>
                </a:rPr>
                <a:t>WebSockets</a:t>
              </a:r>
              <a:endParaRPr lang="fr-FR" sz="1400" dirty="0">
                <a:solidFill>
                  <a:srgbClr val="7B8190"/>
                </a:solidFill>
              </a:endParaRPr>
            </a:p>
          </p:txBody>
        </p:sp>
      </p:grp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31ACF023-FAB0-B2B9-67D0-4BCF00473F67}"/>
              </a:ext>
            </a:extLst>
          </p:cNvPr>
          <p:cNvSpPr txBox="1">
            <a:spLocks/>
          </p:cNvSpPr>
          <p:nvPr/>
        </p:nvSpPr>
        <p:spPr>
          <a:xfrm>
            <a:off x="3070529" y="3822775"/>
            <a:ext cx="1144029" cy="4441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dirty="0">
                <a:solidFill>
                  <a:srgbClr val="7B8190"/>
                </a:solidFill>
              </a:rPr>
              <a:t>Score ?</a:t>
            </a:r>
            <a:endParaRPr lang="fr-FR" sz="1100" dirty="0">
              <a:solidFill>
                <a:srgbClr val="7B8190"/>
              </a:solidFill>
            </a:endParaRPr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4F64E57F-A0B8-ECFA-89A7-7F013475FD2E}"/>
              </a:ext>
            </a:extLst>
          </p:cNvPr>
          <p:cNvSpPr txBox="1">
            <a:spLocks/>
          </p:cNvSpPr>
          <p:nvPr/>
        </p:nvSpPr>
        <p:spPr>
          <a:xfrm>
            <a:off x="2960159" y="5377570"/>
            <a:ext cx="1144029" cy="4441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dirty="0">
                <a:solidFill>
                  <a:srgbClr val="7B8190"/>
                </a:solidFill>
              </a:rPr>
              <a:t>Image ?</a:t>
            </a:r>
            <a:endParaRPr lang="fr-FR" sz="1100" dirty="0">
              <a:solidFill>
                <a:srgbClr val="7B819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153805-7E72-439D-8C21-5B163F42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7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0B4BB-FEE1-44CC-9D07-0C0E849C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des modules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E9E8C2-7163-D8E9-CBC1-2635AC56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6327"/>
            <a:ext cx="10515600" cy="33506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Site web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Connexion client/serveur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Détection des tuiles à partir d’une 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Calcul du score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D941E8-3714-406A-B04A-69F8447D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154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10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0781"/>
            <a:ext cx="10515600" cy="3936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Objectif :</a:t>
            </a:r>
            <a:r>
              <a:rPr lang="fr-FR" dirty="0"/>
              <a:t> Permettre à l’utilisateur de saisir ses tuiles depuis une interface simple et intuitive</a:t>
            </a:r>
          </a:p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Ajout des tuiles par clic / </a:t>
            </a:r>
            <a:r>
              <a:rPr lang="fr-FR" dirty="0" err="1">
                <a:solidFill>
                  <a:srgbClr val="7B8190"/>
                </a:solidFill>
              </a:rPr>
              <a:t>drag&amp;drop</a:t>
            </a:r>
            <a:endParaRPr lang="fr-FR" dirty="0">
              <a:solidFill>
                <a:srgbClr val="7B819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Saisie des vents / bonus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Historique des scores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Autres pages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8D82B-BDEE-4E5D-B9AC-F2092A2E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05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Ajout des tuiles par clic / drag &amp; drop</a:t>
            </a:r>
          </a:p>
        </p:txBody>
      </p:sp>
      <p:pic>
        <p:nvPicPr>
          <p:cNvPr id="5" name="drag&amp;drop">
            <a:hlinkClick r:id="" action="ppaction://media"/>
            <a:extLst>
              <a:ext uri="{FF2B5EF4-FFF2-40B4-BE49-F238E27FC236}">
                <a16:creationId xmlns:a16="http://schemas.microsoft.com/office/drawing/2014/main" id="{64D07930-1351-02D0-64C6-B3BD5A96B3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0142" y="365125"/>
            <a:ext cx="2693657" cy="612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6ABAA6-D836-06F7-AAFC-1651DEF43820}"/>
              </a:ext>
            </a:extLst>
          </p:cNvPr>
          <p:cNvSpPr/>
          <p:nvPr/>
        </p:nvSpPr>
        <p:spPr>
          <a:xfrm>
            <a:off x="838200" y="2492375"/>
            <a:ext cx="1513114" cy="1537013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HTML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59A765-8870-189F-6785-8E68027EBAE9}"/>
              </a:ext>
            </a:extLst>
          </p:cNvPr>
          <p:cNvSpPr/>
          <p:nvPr/>
        </p:nvSpPr>
        <p:spPr>
          <a:xfrm>
            <a:off x="2529379" y="2492375"/>
            <a:ext cx="5952698" cy="4000500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Javascript (pas de </a:t>
            </a:r>
            <a:r>
              <a:rPr lang="fr-FR" dirty="0" err="1">
                <a:solidFill>
                  <a:srgbClr val="2B3144"/>
                </a:solidFill>
                <a:latin typeface="Figtree SemiBold" pitchFamily="2" charset="0"/>
              </a:rPr>
              <a:t>framework</a:t>
            </a:r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)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Structures de données :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Tile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Hand</a:t>
            </a: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Gestion des évènements :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EventListener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dragstart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dragover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drop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touchstart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touchmove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touchend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mousedown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mousemove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mouseup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click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C2570D-F290-20FE-90F3-30FD391A3EDA}"/>
              </a:ext>
            </a:extLst>
          </p:cNvPr>
          <p:cNvSpPr/>
          <p:nvPr/>
        </p:nvSpPr>
        <p:spPr>
          <a:xfrm>
            <a:off x="838200" y="4209390"/>
            <a:ext cx="1513114" cy="2283486"/>
          </a:xfrm>
          <a:prstGeom prst="roundRect">
            <a:avLst>
              <a:gd name="adj" fmla="val 3935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CSS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FB74D0-2BEC-4897-BC71-F7DD5A98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9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État de l’application fin S3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0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eSettings">
            <a:hlinkClick r:id="" action="ppaction://media"/>
            <a:extLst>
              <a:ext uri="{FF2B5EF4-FFF2-40B4-BE49-F238E27FC236}">
                <a16:creationId xmlns:a16="http://schemas.microsoft.com/office/drawing/2014/main" id="{082F964A-D3A3-C72F-CAA7-0F4CD7E12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0143" y="365125"/>
            <a:ext cx="2693658" cy="6127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Site web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Saisie des vents / bonus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6ABAA6-D836-06F7-AAFC-1651DEF43820}"/>
              </a:ext>
            </a:extLst>
          </p:cNvPr>
          <p:cNvSpPr/>
          <p:nvPr/>
        </p:nvSpPr>
        <p:spPr>
          <a:xfrm>
            <a:off x="838200" y="2492375"/>
            <a:ext cx="2018016" cy="1530457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HTML</a:t>
            </a:r>
          </a:p>
          <a:p>
            <a:pPr algn="ctr"/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&lt;input&gt;&lt;/input&gt;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59A765-8870-189F-6785-8E68027EBAE9}"/>
              </a:ext>
            </a:extLst>
          </p:cNvPr>
          <p:cNvSpPr/>
          <p:nvPr/>
        </p:nvSpPr>
        <p:spPr>
          <a:xfrm>
            <a:off x="3036216" y="2492375"/>
            <a:ext cx="5444844" cy="4000500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Javascript (pas de </a:t>
            </a:r>
            <a:r>
              <a:rPr lang="fr-FR" dirty="0" err="1">
                <a:solidFill>
                  <a:srgbClr val="2B3144"/>
                </a:solidFill>
                <a:latin typeface="Figtree SemiBold" pitchFamily="2" charset="0"/>
              </a:rPr>
              <a:t>framework</a:t>
            </a:r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)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Structures de données : Classe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GameSettings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Gestion des évènements :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EventListener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click</a:t>
            </a:r>
          </a:p>
          <a:p>
            <a:pPr marL="1200150" lvl="2" indent="-285750">
              <a:buFont typeface="Figtree" pitchFamily="2" charset="0"/>
              <a:buChar char="→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Requête vers le serveur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mouseup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1200150" lvl="2" indent="-285750">
              <a:buFont typeface="Figtree" pitchFamily="2" charset="0"/>
              <a:buChar char="→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Mise à jour du modèle</a:t>
            </a: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C2570D-F290-20FE-90F3-30FD391A3EDA}"/>
              </a:ext>
            </a:extLst>
          </p:cNvPr>
          <p:cNvSpPr/>
          <p:nvPr/>
        </p:nvSpPr>
        <p:spPr>
          <a:xfrm>
            <a:off x="838199" y="4202832"/>
            <a:ext cx="2018017" cy="2290043"/>
          </a:xfrm>
          <a:prstGeom prst="roundRect">
            <a:avLst>
              <a:gd name="adj" fmla="val 3935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CSS</a:t>
            </a:r>
          </a:p>
          <a:p>
            <a:pPr algn="ctr"/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Figtree" pitchFamily="2" charset="0"/>
              </a:rPr>
              <a:t>input:checked</a:t>
            </a:r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{</a:t>
            </a:r>
          </a:p>
          <a:p>
            <a:pPr lvl="1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…</a:t>
            </a:r>
          </a:p>
          <a:p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}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FA4C021-3339-4254-838B-9290D8F2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22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5023D87-4798-6D09-EF97-49AB1B73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39" y="365125"/>
            <a:ext cx="2690560" cy="612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43876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3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Historique des scores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C2570D-F290-20FE-90F3-30FD391A3EDA}"/>
              </a:ext>
            </a:extLst>
          </p:cNvPr>
          <p:cNvSpPr/>
          <p:nvPr/>
        </p:nvSpPr>
        <p:spPr>
          <a:xfrm>
            <a:off x="838200" y="5393932"/>
            <a:ext cx="1513114" cy="1098943"/>
          </a:xfrm>
          <a:prstGeom prst="roundRect">
            <a:avLst>
              <a:gd name="adj" fmla="val 3935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CSS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6ABAA6-D836-06F7-AAFC-1651DEF43820}"/>
              </a:ext>
            </a:extLst>
          </p:cNvPr>
          <p:cNvSpPr/>
          <p:nvPr/>
        </p:nvSpPr>
        <p:spPr>
          <a:xfrm>
            <a:off x="838200" y="2492375"/>
            <a:ext cx="1513114" cy="1537013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HTML</a:t>
            </a: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5C0AD2B8-B4E4-89C4-0CFD-37DBEB72AC8A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1594758" y="4029389"/>
            <a:ext cx="1748517" cy="801687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7B77880-1DF5-40AA-2EA3-1A60B6F2A89B}"/>
              </a:ext>
            </a:extLst>
          </p:cNvPr>
          <p:cNvSpPr txBox="1">
            <a:spLocks/>
          </p:cNvSpPr>
          <p:nvPr/>
        </p:nvSpPr>
        <p:spPr>
          <a:xfrm>
            <a:off x="1383237" y="4897902"/>
            <a:ext cx="1149239" cy="429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Génération HTML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59A765-8870-189F-6785-8E68027EBAE9}"/>
              </a:ext>
            </a:extLst>
          </p:cNvPr>
          <p:cNvSpPr/>
          <p:nvPr/>
        </p:nvSpPr>
        <p:spPr>
          <a:xfrm>
            <a:off x="2532477" y="2492375"/>
            <a:ext cx="5949600" cy="4000500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Javascript (pas de </a:t>
            </a:r>
            <a:r>
              <a:rPr lang="fr-FR" dirty="0" err="1">
                <a:solidFill>
                  <a:srgbClr val="2B3144"/>
                </a:solidFill>
                <a:latin typeface="Figtree SemiBold" pitchFamily="2" charset="0"/>
              </a:rPr>
              <a:t>framework</a:t>
            </a:r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)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Pas de base de 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LocalStorage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Structures de données :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HTMLTag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DP Composite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Méthode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toHtml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History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HistoryItem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B5B62A-939E-463B-85AC-78E48D1A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8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meScrollLoop">
            <a:hlinkClick r:id="" action="ppaction://media"/>
            <a:extLst>
              <a:ext uri="{FF2B5EF4-FFF2-40B4-BE49-F238E27FC236}">
                <a16:creationId xmlns:a16="http://schemas.microsoft.com/office/drawing/2014/main" id="{CF289620-33F5-8D7C-3C35-DD6D5A641A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0143" y="365125"/>
            <a:ext cx="2693656" cy="612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43876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4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Autres pages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971FA66-EBB8-A7C8-6826-7AD23523DEC6}"/>
              </a:ext>
            </a:extLst>
          </p:cNvPr>
          <p:cNvSpPr/>
          <p:nvPr/>
        </p:nvSpPr>
        <p:spPr>
          <a:xfrm>
            <a:off x="2589121" y="2492375"/>
            <a:ext cx="1513114" cy="1537013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Menu de navigation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9B60D1C-A156-22C4-2C92-62429D8BE84B}"/>
              </a:ext>
            </a:extLst>
          </p:cNvPr>
          <p:cNvSpPr/>
          <p:nvPr/>
        </p:nvSpPr>
        <p:spPr>
          <a:xfrm>
            <a:off x="2589123" y="4955862"/>
            <a:ext cx="1513114" cy="1537013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Footer</a:t>
            </a:r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00EDEA-7827-3DA5-9EC0-56A0776613AC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3345680" y="4324520"/>
            <a:ext cx="1261458" cy="631341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872A71BE-6163-B957-0FFD-96D4EB24460E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4102236" y="3260882"/>
            <a:ext cx="1614513" cy="115808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BFEF794-5462-DFF3-C7EC-C9012F19FD74}"/>
              </a:ext>
            </a:extLst>
          </p:cNvPr>
          <p:cNvSpPr/>
          <p:nvPr/>
        </p:nvSpPr>
        <p:spPr>
          <a:xfrm>
            <a:off x="4518586" y="2492375"/>
            <a:ext cx="3725204" cy="2000249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Génération HTML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Lien entre le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footer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 et le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Commun à toutes les pages</a:t>
            </a:r>
          </a:p>
          <a:p>
            <a:pPr marL="285750" indent="-285750">
              <a:buFont typeface="Figtree" pitchFamily="2" charset="0"/>
              <a:buChar char="→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Plus évolutif</a:t>
            </a:r>
          </a:p>
          <a:p>
            <a:pPr marL="285750" indent="-285750">
              <a:buFont typeface="Figtree" pitchFamily="2" charset="0"/>
              <a:buChar char="→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Ajout de lien plus facile</a:t>
            </a: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0A9AD827-7E58-8FA6-177B-CB3990A60B40}"/>
              </a:ext>
            </a:extLst>
          </p:cNvPr>
          <p:cNvCxnSpPr>
            <a:cxnSpLocks/>
          </p:cNvCxnSpPr>
          <p:nvPr/>
        </p:nvCxnSpPr>
        <p:spPr>
          <a:xfrm>
            <a:off x="7584863" y="5523989"/>
            <a:ext cx="1075279" cy="1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59A765-8870-189F-6785-8E68027EBAE9}"/>
              </a:ext>
            </a:extLst>
          </p:cNvPr>
          <p:cNvSpPr/>
          <p:nvPr/>
        </p:nvSpPr>
        <p:spPr>
          <a:xfrm>
            <a:off x="4518586" y="4787757"/>
            <a:ext cx="3725204" cy="1705118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Page d’accueil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Gestion des animation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ScrollAnimation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AnimationFolder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8854B7D-0894-9937-CE90-7208875D57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190" r="14791" b="56428"/>
          <a:stretch/>
        </p:blipFill>
        <p:spPr>
          <a:xfrm>
            <a:off x="435895" y="2492375"/>
            <a:ext cx="1975160" cy="2295382"/>
          </a:xfrm>
          <a:prstGeom prst="roundRect">
            <a:avLst>
              <a:gd name="adj" fmla="val 277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A6D1548-57B8-4998-2AF3-E26CE704A4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0" t="71472" r="11092" b="1821"/>
          <a:stretch/>
        </p:blipFill>
        <p:spPr>
          <a:xfrm>
            <a:off x="435895" y="4955862"/>
            <a:ext cx="1975160" cy="1537013"/>
          </a:xfrm>
          <a:prstGeom prst="roundRect">
            <a:avLst>
              <a:gd name="adj" fmla="val 4561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3F7AEF-AEA3-4C2B-8BFB-6800C490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67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>
            <a:normAutofit/>
          </a:bodyPr>
          <a:lstStyle/>
          <a:p>
            <a:r>
              <a:rPr lang="fr-FR" dirty="0"/>
              <a:t>Connexion client/serveur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F665E3-F9C0-48C3-87DB-42D363D6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81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Connexion client/serveur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5125"/>
            <a:ext cx="10515600" cy="3271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Objectif :</a:t>
            </a:r>
            <a:r>
              <a:rPr lang="fr-FR" dirty="0"/>
              <a:t> Permettre une connexion client/serveur modulable pour l’envoi de JSON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337F6D-C98B-460B-BB68-919EF56E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37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90103EE-19A7-03AE-4AF6-395EAC258C0C}"/>
              </a:ext>
            </a:extLst>
          </p:cNvPr>
          <p:cNvCxnSpPr>
            <a:cxnSpLocks/>
            <a:stCxn id="19" idx="0"/>
            <a:endCxn id="4" idx="3"/>
          </p:cNvCxnSpPr>
          <p:nvPr/>
        </p:nvCxnSpPr>
        <p:spPr>
          <a:xfrm flipH="1" flipV="1">
            <a:off x="7568023" y="2492375"/>
            <a:ext cx="2279560" cy="1474788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26C465A-CCA0-C359-9A2B-962550794E23}"/>
              </a:ext>
            </a:extLst>
          </p:cNvPr>
          <p:cNvGrpSpPr/>
          <p:nvPr/>
        </p:nvGrpSpPr>
        <p:grpSpPr>
          <a:xfrm>
            <a:off x="8543104" y="3967163"/>
            <a:ext cx="2608958" cy="2333625"/>
            <a:chOff x="4959065" y="3428999"/>
            <a:chExt cx="2608958" cy="2333625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57B1A3EE-3BB2-048F-2656-C068F9B672C5}"/>
                </a:ext>
              </a:extLst>
            </p:cNvPr>
            <p:cNvSpPr/>
            <p:nvPr/>
          </p:nvSpPr>
          <p:spPr>
            <a:xfrm>
              <a:off x="4959065" y="3428999"/>
              <a:ext cx="2608958" cy="2333625"/>
            </a:xfrm>
            <a:prstGeom prst="roundRect">
              <a:avLst>
                <a:gd name="adj" fmla="val 2348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>
                  <a:solidFill>
                    <a:srgbClr val="2B3144"/>
                  </a:solidFill>
                  <a:latin typeface="Figtree SemiBold" pitchFamily="2" charset="0"/>
                </a:rPr>
                <a:t>Serveur</a:t>
              </a:r>
              <a:endParaRPr lang="fr-FR" dirty="0">
                <a:solidFill>
                  <a:srgbClr val="7B8190"/>
                </a:solidFill>
                <a:latin typeface="Figtree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07BFF456-27D6-FBE6-32AD-D6BD7628FF5F}"/>
                </a:ext>
              </a:extLst>
            </p:cNvPr>
            <p:cNvSpPr/>
            <p:nvPr/>
          </p:nvSpPr>
          <p:spPr>
            <a:xfrm>
              <a:off x="5078538" y="4078229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ImageService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10F74D78-9EF5-B4D7-E908-E3C1EE65A73B}"/>
                </a:ext>
              </a:extLst>
            </p:cNvPr>
            <p:cNvSpPr/>
            <p:nvPr/>
          </p:nvSpPr>
          <p:spPr>
            <a:xfrm>
              <a:off x="5078538" y="4920426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ScoreService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DA843CB-00BE-96AE-A643-C98C33AA1FDB}"/>
              </a:ext>
            </a:extLst>
          </p:cNvPr>
          <p:cNvCxnSpPr>
            <a:cxnSpLocks/>
            <a:stCxn id="14" idx="0"/>
            <a:endCxn id="4" idx="1"/>
          </p:cNvCxnSpPr>
          <p:nvPr/>
        </p:nvCxnSpPr>
        <p:spPr>
          <a:xfrm flipV="1">
            <a:off x="2224944" y="2492375"/>
            <a:ext cx="2734121" cy="1474788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B839627-1EF0-0A01-117F-A29E312C229F}"/>
              </a:ext>
            </a:extLst>
          </p:cNvPr>
          <p:cNvGrpSpPr/>
          <p:nvPr/>
        </p:nvGrpSpPr>
        <p:grpSpPr>
          <a:xfrm>
            <a:off x="920465" y="3967163"/>
            <a:ext cx="2608958" cy="2333625"/>
            <a:chOff x="4959065" y="3428999"/>
            <a:chExt cx="2608958" cy="2333625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93938457-A621-390D-EBD6-4923B786ACFD}"/>
                </a:ext>
              </a:extLst>
            </p:cNvPr>
            <p:cNvSpPr/>
            <p:nvPr/>
          </p:nvSpPr>
          <p:spPr>
            <a:xfrm>
              <a:off x="4959065" y="3428999"/>
              <a:ext cx="2608958" cy="2333625"/>
            </a:xfrm>
            <a:prstGeom prst="roundRect">
              <a:avLst>
                <a:gd name="adj" fmla="val 2348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>
                  <a:solidFill>
                    <a:srgbClr val="2B3144"/>
                  </a:solidFill>
                  <a:latin typeface="Figtree SemiBold" pitchFamily="2" charset="0"/>
                </a:rPr>
                <a:t>Client</a:t>
              </a:r>
              <a:endParaRPr lang="fr-FR" dirty="0">
                <a:solidFill>
                  <a:srgbClr val="7B8190"/>
                </a:solidFill>
                <a:latin typeface="Figtree" pitchFamily="2" charset="0"/>
              </a:endParaRP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EC7CC4D-4FA8-B481-852C-92461890EF5B}"/>
                </a:ext>
              </a:extLst>
            </p:cNvPr>
            <p:cNvSpPr/>
            <p:nvPr/>
          </p:nvSpPr>
          <p:spPr>
            <a:xfrm>
              <a:off x="5078538" y="4078229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ImageController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7D92390-EE74-D4E1-D5AB-81DFE36E86BE}"/>
                </a:ext>
              </a:extLst>
            </p:cNvPr>
            <p:cNvSpPr/>
            <p:nvPr/>
          </p:nvSpPr>
          <p:spPr>
            <a:xfrm>
              <a:off x="5078538" y="4920426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ScoreController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Connexion client/serveur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87F6A2B-4171-5AE1-E1AB-D4209E93AF7A}"/>
              </a:ext>
            </a:extLst>
          </p:cNvPr>
          <p:cNvGrpSpPr/>
          <p:nvPr/>
        </p:nvGrpSpPr>
        <p:grpSpPr>
          <a:xfrm>
            <a:off x="4959065" y="3781424"/>
            <a:ext cx="2608958" cy="2333625"/>
            <a:chOff x="4959065" y="3428999"/>
            <a:chExt cx="2608958" cy="2333625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E6A428E-8CFE-53F3-12D2-325840273B38}"/>
                </a:ext>
              </a:extLst>
            </p:cNvPr>
            <p:cNvSpPr/>
            <p:nvPr/>
          </p:nvSpPr>
          <p:spPr>
            <a:xfrm>
              <a:off x="4959065" y="3428999"/>
              <a:ext cx="2608958" cy="2333625"/>
            </a:xfrm>
            <a:prstGeom prst="roundRect">
              <a:avLst>
                <a:gd name="adj" fmla="val 2348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 err="1">
                  <a:solidFill>
                    <a:srgbClr val="2B3144"/>
                  </a:solidFill>
                  <a:latin typeface="Figtree SemiBold" pitchFamily="2" charset="0"/>
                </a:rPr>
                <a:t>namespaces</a:t>
              </a:r>
              <a:endParaRPr lang="fr-FR" dirty="0">
                <a:solidFill>
                  <a:srgbClr val="7B8190"/>
                </a:solidFill>
                <a:latin typeface="Figtree" pitchFamily="2" charset="0"/>
              </a:endParaRPr>
            </a:p>
          </p:txBody>
        </p:sp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51E4F7E1-70FA-2359-A683-E4422F295A94}"/>
                </a:ext>
              </a:extLst>
            </p:cNvPr>
            <p:cNvSpPr/>
            <p:nvPr/>
          </p:nvSpPr>
          <p:spPr>
            <a:xfrm>
              <a:off x="5078538" y="4078229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ImageNet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7715CB4-2973-8866-84D4-CE1A7A763692}"/>
                </a:ext>
              </a:extLst>
            </p:cNvPr>
            <p:cNvSpPr/>
            <p:nvPr/>
          </p:nvSpPr>
          <p:spPr>
            <a:xfrm>
              <a:off x="5078538" y="4920426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ScoreNet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F2A11AF-7352-8F44-2910-2FD981C73085}"/>
              </a:ext>
            </a:extLst>
          </p:cNvPr>
          <p:cNvCxnSpPr>
            <a:cxnSpLocks/>
            <a:stCxn id="20" idx="1"/>
            <a:endCxn id="3" idx="3"/>
          </p:cNvCxnSpPr>
          <p:nvPr/>
        </p:nvCxnSpPr>
        <p:spPr>
          <a:xfrm flipH="1" flipV="1">
            <a:off x="7448550" y="4782315"/>
            <a:ext cx="1214027" cy="185739"/>
          </a:xfrm>
          <a:prstGeom prst="straightConnector1">
            <a:avLst/>
          </a:prstGeom>
          <a:ln w="44450">
            <a:solidFill>
              <a:srgbClr val="17C979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B8AC1BB7-0FDA-26F0-7F60-A0924CFC7B87}"/>
              </a:ext>
            </a:extLst>
          </p:cNvPr>
          <p:cNvCxnSpPr>
            <a:cxnSpLocks/>
            <a:stCxn id="21" idx="1"/>
            <a:endCxn id="8" idx="3"/>
          </p:cNvCxnSpPr>
          <p:nvPr/>
        </p:nvCxnSpPr>
        <p:spPr>
          <a:xfrm flipH="1" flipV="1">
            <a:off x="7448550" y="5624512"/>
            <a:ext cx="1214027" cy="185739"/>
          </a:xfrm>
          <a:prstGeom prst="straightConnector1">
            <a:avLst/>
          </a:prstGeom>
          <a:ln w="44450">
            <a:solidFill>
              <a:srgbClr val="17C979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EFF3766-DBE4-DE7D-1295-B467CEB9368E}"/>
              </a:ext>
            </a:extLst>
          </p:cNvPr>
          <p:cNvCxnSpPr>
            <a:cxnSpLocks/>
            <a:stCxn id="3" idx="1"/>
            <a:endCxn id="16" idx="3"/>
          </p:cNvCxnSpPr>
          <p:nvPr/>
        </p:nvCxnSpPr>
        <p:spPr>
          <a:xfrm flipH="1">
            <a:off x="3409950" y="4782315"/>
            <a:ext cx="1668588" cy="185739"/>
          </a:xfrm>
          <a:prstGeom prst="straightConnector1">
            <a:avLst/>
          </a:prstGeom>
          <a:ln w="44450">
            <a:solidFill>
              <a:srgbClr val="17C979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EFDDC27F-5506-2726-62B2-2782DF2D14B2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flipH="1">
            <a:off x="3409950" y="5624512"/>
            <a:ext cx="1668588" cy="185739"/>
          </a:xfrm>
          <a:prstGeom prst="straightConnector1">
            <a:avLst/>
          </a:prstGeom>
          <a:ln w="44450">
            <a:solidFill>
              <a:srgbClr val="17C979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191093-0077-6B44-874D-75CFE480C593}"/>
              </a:ext>
            </a:extLst>
          </p:cNvPr>
          <p:cNvSpPr/>
          <p:nvPr/>
        </p:nvSpPr>
        <p:spPr>
          <a:xfrm>
            <a:off x="4959065" y="2119252"/>
            <a:ext cx="2608958" cy="746246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network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41" name="Espace réservé du contenu 4">
            <a:extLst>
              <a:ext uri="{FF2B5EF4-FFF2-40B4-BE49-F238E27FC236}">
                <a16:creationId xmlns:a16="http://schemas.microsoft.com/office/drawing/2014/main" id="{4094A2E4-808A-1395-01B7-34819979F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08" y="2021293"/>
            <a:ext cx="1234153" cy="1256490"/>
          </a:xfr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B45300A-D62E-DE59-9423-9877573F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525" y="1616424"/>
            <a:ext cx="1195062" cy="2066229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71D3A51-F74F-4E37-8C6E-4BC2AF328AD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263544" y="2865498"/>
            <a:ext cx="0" cy="915926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FDA5E4-DF9B-48C5-920F-90DA2EA1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64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Connexion client/serveur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Exemple :</a:t>
            </a:r>
            <a:r>
              <a:rPr lang="fr-FR" dirty="0"/>
              <a:t> Envoi d’une image</a:t>
            </a:r>
          </a:p>
          <a:p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1B17653-4F8B-40E0-8F24-DB2AE90630ED}"/>
              </a:ext>
            </a:extLst>
          </p:cNvPr>
          <p:cNvSpPr/>
          <p:nvPr/>
        </p:nvSpPr>
        <p:spPr>
          <a:xfrm>
            <a:off x="4980404" y="3192911"/>
            <a:ext cx="3302709" cy="2701030"/>
          </a:xfrm>
          <a:prstGeom prst="roundRect">
            <a:avLst>
              <a:gd name="adj" fmla="val 393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err="1">
                <a:solidFill>
                  <a:srgbClr val="2B3144"/>
                </a:solidFill>
                <a:latin typeface="Figtree" pitchFamily="2" charset="0"/>
              </a:rPr>
              <a:t>data:image</a:t>
            </a:r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/jpeg;base64,/9j/4AAQSkZJRgABAQAAAQABAWFlaAAABKAAAABRiWFlaAAABPAAAABR3dHB0AAAB</a:t>
            </a: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...</a:t>
            </a:r>
          </a:p>
          <a:p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BHAEJYWVogAAAAAAAAb6IAADj1AAADkFhZWiAAAAAAAABimQA6Oe2KAqvFZXWP/ANXq0PI6HgH0EuB/+</a:t>
            </a:r>
            <a:r>
              <a:rPr lang="fr-FR" sz="1400" dirty="0" err="1">
                <a:solidFill>
                  <a:srgbClr val="2B3144"/>
                </a:solidFill>
                <a:latin typeface="Figtree" pitchFamily="2" charset="0"/>
              </a:rPr>
              <a:t>jWU+xMveif</a:t>
            </a:r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/2Q==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CAF4F2A-74E5-40A8-9E7E-A1FC99EFA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207" y="3090700"/>
            <a:ext cx="1680450" cy="2905451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946A082-2462-4608-8895-C5599CA0F174}"/>
              </a:ext>
            </a:extLst>
          </p:cNvPr>
          <p:cNvCxnSpPr>
            <a:cxnSpLocks/>
            <a:stCxn id="35" idx="3"/>
            <a:endCxn id="7" idx="1"/>
          </p:cNvCxnSpPr>
          <p:nvPr/>
        </p:nvCxnSpPr>
        <p:spPr>
          <a:xfrm flipV="1">
            <a:off x="3908889" y="4543426"/>
            <a:ext cx="1071515" cy="1019851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0BC70E7-A938-4624-B3CE-D3D0E1404157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8283113" y="4543426"/>
            <a:ext cx="1314094" cy="0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C5FD62D3-89F7-4767-963D-513CC75F6BA7}"/>
              </a:ext>
            </a:extLst>
          </p:cNvPr>
          <p:cNvSpPr txBox="1">
            <a:spLocks/>
          </p:cNvSpPr>
          <p:nvPr/>
        </p:nvSpPr>
        <p:spPr>
          <a:xfrm>
            <a:off x="4980404" y="2601750"/>
            <a:ext cx="3302709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Base64</a:t>
            </a:r>
          </a:p>
        </p:txBody>
      </p: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0F4D0FE3-4421-4303-AA44-927E9E7EF724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1222104" y="4692923"/>
            <a:ext cx="1019852" cy="72085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1">
            <a:extLst>
              <a:ext uri="{FF2B5EF4-FFF2-40B4-BE49-F238E27FC236}">
                <a16:creationId xmlns:a16="http://schemas.microsoft.com/office/drawing/2014/main" id="{BB7D619E-78B0-4B3A-B13E-7983F5FF324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200" y="2659267"/>
            <a:ext cx="3103299" cy="2130019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Image 1">
            <a:extLst>
              <a:ext uri="{FF2B5EF4-FFF2-40B4-BE49-F238E27FC236}">
                <a16:creationId xmlns:a16="http://schemas.microsoft.com/office/drawing/2014/main" id="{C9AA370C-0B9D-4540-8FE9-4C6E962640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2092458" y="4939903"/>
            <a:ext cx="1816431" cy="1246748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530B7DBA-5638-426D-B463-C1C4B10853B4}"/>
              </a:ext>
            </a:extLst>
          </p:cNvPr>
          <p:cNvSpPr txBox="1">
            <a:spLocks/>
          </p:cNvSpPr>
          <p:nvPr/>
        </p:nvSpPr>
        <p:spPr>
          <a:xfrm>
            <a:off x="738494" y="6242012"/>
            <a:ext cx="3302709" cy="339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Redimensionnement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6F9271E3-38B8-4EC1-A89D-31025475E5BD}"/>
              </a:ext>
            </a:extLst>
          </p:cNvPr>
          <p:cNvSpPr txBox="1">
            <a:spLocks/>
          </p:cNvSpPr>
          <p:nvPr/>
        </p:nvSpPr>
        <p:spPr>
          <a:xfrm>
            <a:off x="9597208" y="2601750"/>
            <a:ext cx="1886876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Figtree SemiBold" pitchFamily="2" charset="0"/>
              </a:rPr>
              <a:t>Serveur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5E2B15-DF86-4B21-A6BB-46A4D576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95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6C1E34-F38D-4E34-90A7-6DB5274B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87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Objectif :</a:t>
            </a:r>
            <a:r>
              <a:rPr lang="fr-FR" dirty="0"/>
              <a:t> Détecter les tuiles présentes sur un photo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Étapes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Traitements sur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Détection des contours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Simplifier les contours en rectangles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Obtenir la position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Détourage et correction de perspective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Comparaison avec le </a:t>
            </a:r>
            <a:r>
              <a:rPr lang="fr-FR" dirty="0" err="1">
                <a:solidFill>
                  <a:srgbClr val="7B8190"/>
                </a:solidFill>
              </a:rPr>
              <a:t>dataSet</a:t>
            </a:r>
            <a:endParaRPr lang="fr-FR" dirty="0">
              <a:solidFill>
                <a:srgbClr val="7B819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Clustering (détecter les groupements)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F4B37B-8643-4E51-8117-73D97CA7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47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1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2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nuances de gris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originale</a:t>
            </a:r>
          </a:p>
          <a:p>
            <a:pPr algn="ctr"/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02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Mauvaise précision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FD267B-0B83-4C9C-ABC4-BAAA2D774764}"/>
              </a:ext>
            </a:extLst>
          </p:cNvPr>
          <p:cNvSpPr txBox="1"/>
          <p:nvPr/>
        </p:nvSpPr>
        <p:spPr>
          <a:xfrm>
            <a:off x="1988457" y="2220686"/>
            <a:ext cx="542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mauvais </a:t>
            </a:r>
            <a:r>
              <a:rPr lang="fr-FR" dirty="0" err="1"/>
              <a:t>detection</a:t>
            </a:r>
            <a:r>
              <a:rPr lang="fr-FR" dirty="0"/>
              <a:t> + images</a:t>
            </a:r>
          </a:p>
        </p:txBody>
      </p:sp>
    </p:spTree>
    <p:extLst>
      <p:ext uri="{BB962C8B-B14F-4D97-AF65-F5344CB8AC3E}">
        <p14:creationId xmlns:p14="http://schemas.microsoft.com/office/powerpoint/2010/main" val="174755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2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3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Flou (réduction de bruit)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nuances de gris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4A326B-D6A1-42DF-B376-7AE2B73F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17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3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4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Threshold</a:t>
            </a:r>
            <a:r>
              <a:rPr lang="fr-FR" sz="2000" dirty="0"/>
              <a:t> binaire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floutée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D8244A-C9AF-49F3-A5A6-417C2F6D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0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72139254-4622-59FF-C4A8-D698A796418F}"/>
              </a:ext>
            </a:extLst>
          </p:cNvPr>
          <p:cNvCxnSpPr>
            <a:cxnSpLocks/>
          </p:cNvCxnSpPr>
          <p:nvPr/>
        </p:nvCxnSpPr>
        <p:spPr>
          <a:xfrm>
            <a:off x="3457574" y="4365626"/>
            <a:ext cx="2609559" cy="1453283"/>
          </a:xfrm>
          <a:prstGeom prst="bentConnector3">
            <a:avLst>
              <a:gd name="adj1" fmla="val 4374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cxnSpLocks/>
          </p:cNvCxnSpPr>
          <p:nvPr/>
        </p:nvCxnSpPr>
        <p:spPr>
          <a:xfrm>
            <a:off x="3457575" y="4365626"/>
            <a:ext cx="2609559" cy="1453283"/>
          </a:xfrm>
          <a:prstGeom prst="bentConnector3">
            <a:avLst>
              <a:gd name="adj1" fmla="val 4374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4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5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834061" y="5452125"/>
            <a:ext cx="915402" cy="71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>
                <a:latin typeface="Figtree SemiBold" pitchFamily="2" charset="0"/>
              </a:rPr>
              <a:t>×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binaire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83663F-E404-F010-39E9-EC5B9ADD80C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263236" y="5025303"/>
            <a:ext cx="2116283" cy="1587212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23FBBB-D925-C647-B6CD-E34DFE250398}"/>
              </a:ext>
            </a:extLst>
          </p:cNvPr>
          <p:cNvSpPr txBox="1">
            <a:spLocks/>
          </p:cNvSpPr>
          <p:nvPr/>
        </p:nvSpPr>
        <p:spPr>
          <a:xfrm>
            <a:off x="694885" y="6290954"/>
            <a:ext cx="1869362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solidFill>
                  <a:schemeClr val="bg1"/>
                </a:solidFill>
              </a:rPr>
              <a:t>Image originale</a:t>
            </a:r>
          </a:p>
          <a:p>
            <a:pPr algn="ctr"/>
            <a:endParaRPr lang="fr-FR" sz="1600" dirty="0">
              <a:solidFill>
                <a:schemeClr val="bg1"/>
              </a:solidFill>
            </a:endParaRPr>
          </a:p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ABB55D0E-323A-5FFC-6413-88F98CCAE1A5}"/>
              </a:ext>
            </a:extLst>
          </p:cNvPr>
          <p:cNvCxnSpPr>
            <a:cxnSpLocks/>
          </p:cNvCxnSpPr>
          <p:nvPr/>
        </p:nvCxnSpPr>
        <p:spPr>
          <a:xfrm flipV="1">
            <a:off x="2379519" y="5811405"/>
            <a:ext cx="3687614" cy="479549"/>
          </a:xfrm>
          <a:prstGeom prst="bentConnector3">
            <a:avLst>
              <a:gd name="adj1" fmla="val 32371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615080F-8C97-6200-D610-5E2A417E0924}"/>
              </a:ext>
            </a:extLst>
          </p:cNvPr>
          <p:cNvSpPr txBox="1">
            <a:spLocks/>
          </p:cNvSpPr>
          <p:nvPr/>
        </p:nvSpPr>
        <p:spPr>
          <a:xfrm>
            <a:off x="3625272" y="5909252"/>
            <a:ext cx="1921011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Multiplication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6D58AB-EF5F-477B-9F6F-3EEB141C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14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5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6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Threshold</a:t>
            </a:r>
            <a:r>
              <a:rPr lang="fr-FR" sz="2000" dirty="0"/>
              <a:t> adaptatif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multipliée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AA2A08-9BF9-4934-AA45-86A140E3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47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6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7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Erosion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multipliée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893D6D0-998E-359D-82C7-CB9269E68DF0}"/>
              </a:ext>
            </a:extLst>
          </p:cNvPr>
          <p:cNvSpPr txBox="1">
            <a:spLocks/>
          </p:cNvSpPr>
          <p:nvPr/>
        </p:nvSpPr>
        <p:spPr>
          <a:xfrm>
            <a:off x="1168975" y="4311649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Threshold</a:t>
            </a:r>
            <a:r>
              <a:rPr lang="fr-FR" sz="2000" dirty="0"/>
              <a:t> adaptatif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91A701-3302-4440-9F42-909C999B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69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72139254-4622-59FF-C4A8-D698A796418F}"/>
              </a:ext>
            </a:extLst>
          </p:cNvPr>
          <p:cNvCxnSpPr>
            <a:cxnSpLocks/>
          </p:cNvCxnSpPr>
          <p:nvPr/>
        </p:nvCxnSpPr>
        <p:spPr>
          <a:xfrm>
            <a:off x="3457574" y="4365626"/>
            <a:ext cx="2609559" cy="1453283"/>
          </a:xfrm>
          <a:prstGeom prst="bentConnector3">
            <a:avLst>
              <a:gd name="adj1" fmla="val 4374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cxnSpLocks/>
          </p:cNvCxnSpPr>
          <p:nvPr/>
        </p:nvCxnSpPr>
        <p:spPr>
          <a:xfrm>
            <a:off x="3457575" y="4365626"/>
            <a:ext cx="2609559" cy="1453283"/>
          </a:xfrm>
          <a:prstGeom prst="bentConnector3">
            <a:avLst>
              <a:gd name="adj1" fmla="val 4374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7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8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834061" y="5452125"/>
            <a:ext cx="915402" cy="71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>
                <a:latin typeface="Figtree SemiBold" pitchFamily="2" charset="0"/>
              </a:rPr>
              <a:t>×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Threshold</a:t>
            </a:r>
            <a:r>
              <a:rPr lang="fr-FR" sz="2000" dirty="0"/>
              <a:t> adaptatif +érosion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83663F-E404-F010-39E9-EC5B9ADD80C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263236" y="5025303"/>
            <a:ext cx="2116283" cy="1587212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23FBBB-D925-C647-B6CD-E34DFE250398}"/>
              </a:ext>
            </a:extLst>
          </p:cNvPr>
          <p:cNvSpPr txBox="1">
            <a:spLocks/>
          </p:cNvSpPr>
          <p:nvPr/>
        </p:nvSpPr>
        <p:spPr>
          <a:xfrm>
            <a:off x="694885" y="6290954"/>
            <a:ext cx="1869362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solidFill>
                  <a:schemeClr val="bg1"/>
                </a:solidFill>
              </a:rPr>
              <a:t>Masque binaire</a:t>
            </a: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ABB55D0E-323A-5FFC-6413-88F98CCAE1A5}"/>
              </a:ext>
            </a:extLst>
          </p:cNvPr>
          <p:cNvCxnSpPr>
            <a:cxnSpLocks/>
          </p:cNvCxnSpPr>
          <p:nvPr/>
        </p:nvCxnSpPr>
        <p:spPr>
          <a:xfrm flipV="1">
            <a:off x="2379519" y="5811405"/>
            <a:ext cx="3687614" cy="479549"/>
          </a:xfrm>
          <a:prstGeom prst="bentConnector3">
            <a:avLst>
              <a:gd name="adj1" fmla="val 32371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615080F-8C97-6200-D610-5E2A417E0924}"/>
              </a:ext>
            </a:extLst>
          </p:cNvPr>
          <p:cNvSpPr txBox="1">
            <a:spLocks/>
          </p:cNvSpPr>
          <p:nvPr/>
        </p:nvSpPr>
        <p:spPr>
          <a:xfrm>
            <a:off x="3625272" y="5909252"/>
            <a:ext cx="1921011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Multiplication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1487644-94FA-D8ED-30F2-CFBEABB25D8A}"/>
              </a:ext>
            </a:extLst>
          </p:cNvPr>
          <p:cNvSpPr txBox="1">
            <a:spLocks/>
          </p:cNvSpPr>
          <p:nvPr/>
        </p:nvSpPr>
        <p:spPr>
          <a:xfrm>
            <a:off x="6067133" y="6051179"/>
            <a:ext cx="5333999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Masque final : blanc=tuile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643B28A-D501-4EFC-8AC0-B3F6DDB7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85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2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Détection des contours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8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9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findContours</a:t>
            </a:r>
            <a:r>
              <a:rPr lang="fr-FR" sz="2000" dirty="0"/>
              <a:t>()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Masque final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34DEC9F-80DB-146E-7764-5783E698B36C}"/>
              </a:ext>
            </a:extLst>
          </p:cNvPr>
          <p:cNvSpPr txBox="1">
            <a:spLocks/>
          </p:cNvSpPr>
          <p:nvPr/>
        </p:nvSpPr>
        <p:spPr>
          <a:xfrm>
            <a:off x="6067134" y="6110277"/>
            <a:ext cx="5333999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7056C1-4372-4AC5-942E-8B9D0EE5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2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3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Simplification des contours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9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approxPolyDP</a:t>
            </a:r>
            <a:r>
              <a:rPr lang="fr-FR" sz="2000" dirty="0"/>
              <a:t>()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34DEC9F-80DB-146E-7764-5783E698B36C}"/>
              </a:ext>
            </a:extLst>
          </p:cNvPr>
          <p:cNvSpPr txBox="1">
            <a:spLocks/>
          </p:cNvSpPr>
          <p:nvPr/>
        </p:nvSpPr>
        <p:spPr>
          <a:xfrm>
            <a:off x="6067134" y="6110277"/>
            <a:ext cx="5333999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 simplifiés</a:t>
            </a:r>
          </a:p>
        </p:txBody>
      </p:sp>
      <p:pic>
        <p:nvPicPr>
          <p:cNvPr id="8" name="!!Image 10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4" y="2485159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283C1F-1604-446B-8CDF-FE75CCD7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87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1" y="1825625"/>
            <a:ext cx="6785263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4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Enregistrer la position des tuiles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10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Point moyen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34DEC9F-80DB-146E-7764-5783E698B36C}"/>
              </a:ext>
            </a:extLst>
          </p:cNvPr>
          <p:cNvSpPr txBox="1">
            <a:spLocks/>
          </p:cNvSpPr>
          <p:nvPr/>
        </p:nvSpPr>
        <p:spPr>
          <a:xfrm>
            <a:off x="6067134" y="6110277"/>
            <a:ext cx="5333999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 simplifiés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F026214-7053-9DAA-ADCA-65A4B87434C5}"/>
              </a:ext>
            </a:extLst>
          </p:cNvPr>
          <p:cNvSpPr/>
          <p:nvPr/>
        </p:nvSpPr>
        <p:spPr>
          <a:xfrm>
            <a:off x="7741952" y="4452938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662C66-948D-0865-6614-115ED5F62959}"/>
              </a:ext>
            </a:extLst>
          </p:cNvPr>
          <p:cNvSpPr/>
          <p:nvPr/>
        </p:nvSpPr>
        <p:spPr>
          <a:xfrm>
            <a:off x="7341902" y="5545932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6251933-5149-AE19-2A2D-1F2003DA0CFE}"/>
              </a:ext>
            </a:extLst>
          </p:cNvPr>
          <p:cNvSpPr/>
          <p:nvPr/>
        </p:nvSpPr>
        <p:spPr>
          <a:xfrm>
            <a:off x="6784689" y="5598319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E3CCCD3-1E5E-9327-5606-6C6B8673D5D8}"/>
              </a:ext>
            </a:extLst>
          </p:cNvPr>
          <p:cNvSpPr/>
          <p:nvPr/>
        </p:nvSpPr>
        <p:spPr>
          <a:xfrm>
            <a:off x="7070439" y="3313906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0DA4490-D971-2810-B6B6-AEB36541D8A4}"/>
              </a:ext>
            </a:extLst>
          </p:cNvPr>
          <p:cNvSpPr/>
          <p:nvPr/>
        </p:nvSpPr>
        <p:spPr>
          <a:xfrm>
            <a:off x="7518622" y="2976613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4C0688F-E253-9C1F-5DD9-C68F169413C8}"/>
              </a:ext>
            </a:extLst>
          </p:cNvPr>
          <p:cNvSpPr/>
          <p:nvPr/>
        </p:nvSpPr>
        <p:spPr>
          <a:xfrm>
            <a:off x="8011540" y="3096559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DB4CD38-248B-F9F0-E72E-2BAE94F293CD}"/>
              </a:ext>
            </a:extLst>
          </p:cNvPr>
          <p:cNvSpPr/>
          <p:nvPr/>
        </p:nvSpPr>
        <p:spPr>
          <a:xfrm>
            <a:off x="8311071" y="4452937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69D6172-DD2C-B0AE-EE7D-C304B48B24B3}"/>
              </a:ext>
            </a:extLst>
          </p:cNvPr>
          <p:cNvSpPr/>
          <p:nvPr/>
        </p:nvSpPr>
        <p:spPr>
          <a:xfrm>
            <a:off x="8729878" y="4557712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6E46B2F-3E6D-8858-6D42-57A0A3D3A741}"/>
              </a:ext>
            </a:extLst>
          </p:cNvPr>
          <p:cNvSpPr/>
          <p:nvPr/>
        </p:nvSpPr>
        <p:spPr>
          <a:xfrm>
            <a:off x="9532359" y="3472656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6616E70-ACCD-E267-1DC6-04BFA33C5C9C}"/>
              </a:ext>
            </a:extLst>
          </p:cNvPr>
          <p:cNvSpPr/>
          <p:nvPr/>
        </p:nvSpPr>
        <p:spPr>
          <a:xfrm>
            <a:off x="9925266" y="3586162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91B383F-9465-98E1-1672-9261E16B770F}"/>
              </a:ext>
            </a:extLst>
          </p:cNvPr>
          <p:cNvSpPr/>
          <p:nvPr/>
        </p:nvSpPr>
        <p:spPr>
          <a:xfrm>
            <a:off x="10582491" y="3519341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94D805B-C2E4-B18D-0B36-B355A2DA0CB0}"/>
              </a:ext>
            </a:extLst>
          </p:cNvPr>
          <p:cNvSpPr/>
          <p:nvPr/>
        </p:nvSpPr>
        <p:spPr>
          <a:xfrm>
            <a:off x="9584746" y="5364080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19481F2-A3B2-3F34-D5E4-8AF34B36170A}"/>
              </a:ext>
            </a:extLst>
          </p:cNvPr>
          <p:cNvSpPr/>
          <p:nvPr/>
        </p:nvSpPr>
        <p:spPr>
          <a:xfrm>
            <a:off x="10082427" y="5311692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53199E4-BDCD-C3F0-E506-0817B5AA1B02}"/>
              </a:ext>
            </a:extLst>
          </p:cNvPr>
          <p:cNvSpPr/>
          <p:nvPr/>
        </p:nvSpPr>
        <p:spPr>
          <a:xfrm>
            <a:off x="10561058" y="5287873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8E21703-48E0-47CB-AC15-0C5BFAF9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9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5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Détourage et correction de perspective</a:t>
            </a:r>
          </a:p>
        </p:txBody>
      </p:sp>
      <p:pic>
        <p:nvPicPr>
          <p:cNvPr id="5" name="!!Image 10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200" y="2642321"/>
            <a:ext cx="5124450" cy="3843338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8113688D-5311-4798-FDAD-17B07D758D1A}"/>
              </a:ext>
            </a:extLst>
          </p:cNvPr>
          <p:cNvCxnSpPr>
            <a:cxnSpLocks/>
          </p:cNvCxnSpPr>
          <p:nvPr/>
        </p:nvCxnSpPr>
        <p:spPr>
          <a:xfrm flipV="1">
            <a:off x="1659730" y="2670964"/>
            <a:ext cx="5096089" cy="566011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D4B7B66-61FD-CBB8-A2C1-D2605F93DCEE}"/>
              </a:ext>
            </a:extLst>
          </p:cNvPr>
          <p:cNvCxnSpPr>
            <a:cxnSpLocks/>
          </p:cNvCxnSpPr>
          <p:nvPr/>
        </p:nvCxnSpPr>
        <p:spPr>
          <a:xfrm flipV="1">
            <a:off x="2007394" y="2665449"/>
            <a:ext cx="6015249" cy="571526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B058274-F353-A6FA-200C-50092F1EBFFD}"/>
              </a:ext>
            </a:extLst>
          </p:cNvPr>
          <p:cNvCxnSpPr>
            <a:cxnSpLocks/>
          </p:cNvCxnSpPr>
          <p:nvPr/>
        </p:nvCxnSpPr>
        <p:spPr>
          <a:xfrm>
            <a:off x="2064544" y="3717131"/>
            <a:ext cx="5958100" cy="611183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0527FB4-2EE5-E134-C160-0B61B6E856C1}"/>
              </a:ext>
            </a:extLst>
          </p:cNvPr>
          <p:cNvCxnSpPr>
            <a:cxnSpLocks/>
          </p:cNvCxnSpPr>
          <p:nvPr/>
        </p:nvCxnSpPr>
        <p:spPr>
          <a:xfrm>
            <a:off x="1678781" y="3717131"/>
            <a:ext cx="5077038" cy="616698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FC38EE9-5E45-9E8D-841D-743F83EA8137}"/>
              </a:ext>
            </a:extLst>
          </p:cNvPr>
          <p:cNvCxnSpPr>
            <a:cxnSpLocks/>
          </p:cNvCxnSpPr>
          <p:nvPr/>
        </p:nvCxnSpPr>
        <p:spPr>
          <a:xfrm>
            <a:off x="5043594" y="5647064"/>
            <a:ext cx="3420321" cy="624367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75CB7F-C69B-CFCA-02BC-A8C9D99ACAEA}"/>
              </a:ext>
            </a:extLst>
          </p:cNvPr>
          <p:cNvCxnSpPr>
            <a:cxnSpLocks/>
          </p:cNvCxnSpPr>
          <p:nvPr/>
        </p:nvCxnSpPr>
        <p:spPr>
          <a:xfrm>
            <a:off x="5422106" y="5612606"/>
            <a:ext cx="4299109" cy="654835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85F757E-69A0-1A63-2DC9-B6F7C1F3A160}"/>
              </a:ext>
            </a:extLst>
          </p:cNvPr>
          <p:cNvCxnSpPr>
            <a:cxnSpLocks/>
          </p:cNvCxnSpPr>
          <p:nvPr/>
        </p:nvCxnSpPr>
        <p:spPr>
          <a:xfrm flipV="1">
            <a:off x="5343525" y="4625012"/>
            <a:ext cx="4377690" cy="494936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1721892-6F1A-81DB-F7FE-C2FF772B5EBC}"/>
              </a:ext>
            </a:extLst>
          </p:cNvPr>
          <p:cNvCxnSpPr>
            <a:cxnSpLocks/>
          </p:cNvCxnSpPr>
          <p:nvPr/>
        </p:nvCxnSpPr>
        <p:spPr>
          <a:xfrm flipV="1">
            <a:off x="4957763" y="4625012"/>
            <a:ext cx="3506152" cy="525749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!!Image 26">
            <a:extLst>
              <a:ext uri="{FF2B5EF4-FFF2-40B4-BE49-F238E27FC236}">
                <a16:creationId xmlns:a16="http://schemas.microsoft.com/office/drawing/2014/main" id="{FB9F48FE-0B5E-261E-E7C0-4A4A681099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915" y="4615035"/>
            <a:ext cx="1257300" cy="1657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!!Image 22">
            <a:extLst>
              <a:ext uri="{FF2B5EF4-FFF2-40B4-BE49-F238E27FC236}">
                <a16:creationId xmlns:a16="http://schemas.microsoft.com/office/drawing/2014/main" id="{1D7F74DB-5DA7-2BF4-F605-D808F121C7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20" y="2670964"/>
            <a:ext cx="1266825" cy="1657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D3FDCD-584B-421D-9CD7-A1F549B5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465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de performance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73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6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Comparaison avec le </a:t>
            </a:r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27" name="!!Image 26">
            <a:extLst>
              <a:ext uri="{FF2B5EF4-FFF2-40B4-BE49-F238E27FC236}">
                <a16:creationId xmlns:a16="http://schemas.microsoft.com/office/drawing/2014/main" id="{FB9F48FE-0B5E-261E-E7C0-4A4A681099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8946"/>
            <a:ext cx="1027662" cy="1354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!!Image 22">
            <a:extLst>
              <a:ext uri="{FF2B5EF4-FFF2-40B4-BE49-F238E27FC236}">
                <a16:creationId xmlns:a16="http://schemas.microsoft.com/office/drawing/2014/main" id="{1D7F74DB-5DA7-2BF4-F605-D808F121C7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87" y="2558946"/>
            <a:ext cx="1035447" cy="1354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4B0CD2-D7B7-19A4-9ABD-BF1D6417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1648" y="2591130"/>
            <a:ext cx="1027661" cy="1354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DA14771-6E2A-ACD0-C0D9-4FFCD63C8D34}"/>
              </a:ext>
            </a:extLst>
          </p:cNvPr>
          <p:cNvSpPr/>
          <p:nvPr/>
        </p:nvSpPr>
        <p:spPr>
          <a:xfrm>
            <a:off x="7543545" y="2492375"/>
            <a:ext cx="3810254" cy="3757329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A46EBFE5-6881-A514-948F-CBBCBC3F614D}"/>
              </a:ext>
            </a:extLst>
          </p:cNvPr>
          <p:cNvSpPr txBox="1">
            <a:spLocks/>
          </p:cNvSpPr>
          <p:nvPr/>
        </p:nvSpPr>
        <p:spPr>
          <a:xfrm>
            <a:off x="7987143" y="5190939"/>
            <a:ext cx="2923058" cy="91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 err="1">
                <a:solidFill>
                  <a:srgbClr val="2B3144"/>
                </a:solidFill>
                <a:latin typeface="Figtree SemiBold" pitchFamily="2" charset="0"/>
              </a:rPr>
              <a:t>Feature</a:t>
            </a:r>
            <a:r>
              <a:rPr lang="fr-FR" sz="2400" dirty="0">
                <a:solidFill>
                  <a:srgbClr val="2B3144"/>
                </a:solidFill>
                <a:latin typeface="Figtree SemiBold" pitchFamily="2" charset="0"/>
              </a:rPr>
              <a:t> </a:t>
            </a:r>
            <a:r>
              <a:rPr lang="fr-FR" sz="2400" dirty="0" err="1">
                <a:solidFill>
                  <a:srgbClr val="2B3144"/>
                </a:solidFill>
                <a:latin typeface="Figtree SemiBold" pitchFamily="2" charset="0"/>
              </a:rPr>
              <a:t>matching</a:t>
            </a:r>
            <a:endParaRPr lang="fr-FR" sz="2400" dirty="0">
              <a:solidFill>
                <a:srgbClr val="2B3144"/>
              </a:solidFill>
              <a:latin typeface="Figtree SemiBold" pitchFamily="2" charset="0"/>
            </a:endParaRPr>
          </a:p>
          <a:p>
            <a:pPr marL="0" indent="0" algn="ctr">
              <a:buNone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(</a:t>
            </a:r>
            <a:r>
              <a:rPr lang="fr-FR" sz="2400" dirty="0" err="1">
                <a:solidFill>
                  <a:srgbClr val="7B8190"/>
                </a:solidFill>
                <a:latin typeface="Figtree" pitchFamily="2" charset="0"/>
              </a:rPr>
              <a:t>openCV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)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3361F0-1920-E45B-49AA-9BA937257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50" y="2812110"/>
            <a:ext cx="3078045" cy="2040371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697F80B-B230-07DF-9625-AA5F2B5BE343}"/>
              </a:ext>
            </a:extLst>
          </p:cNvPr>
          <p:cNvSpPr txBox="1">
            <a:spLocks/>
          </p:cNvSpPr>
          <p:nvPr/>
        </p:nvSpPr>
        <p:spPr>
          <a:xfrm>
            <a:off x="237039" y="3135359"/>
            <a:ext cx="1934532" cy="42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>
                <a:solidFill>
                  <a:srgbClr val="2B3144"/>
                </a:solidFill>
                <a:latin typeface="Figtree SemiBold" pitchFamily="2" charset="0"/>
              </a:rPr>
              <a:t>Tuiles de l’image</a:t>
            </a:r>
            <a:endParaRPr lang="fr-FR" sz="1800" b="1" dirty="0">
              <a:solidFill>
                <a:srgbClr val="2B3144"/>
              </a:solidFill>
              <a:latin typeface="Figtree SemiBold" pitchFamily="2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E8C5D633-444C-3519-A649-9393D8664AC9}"/>
              </a:ext>
            </a:extLst>
          </p:cNvPr>
          <p:cNvSpPr txBox="1">
            <a:spLocks/>
          </p:cNvSpPr>
          <p:nvPr/>
        </p:nvSpPr>
        <p:spPr>
          <a:xfrm>
            <a:off x="237039" y="5325210"/>
            <a:ext cx="1934532" cy="42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 err="1">
                <a:solidFill>
                  <a:srgbClr val="2B3144"/>
                </a:solidFill>
                <a:latin typeface="Figtree SemiBold" pitchFamily="2" charset="0"/>
              </a:rPr>
              <a:t>DataSet</a:t>
            </a:r>
            <a:endParaRPr lang="fr-FR" sz="1600" b="1" dirty="0">
              <a:solidFill>
                <a:srgbClr val="2B3144"/>
              </a:solidFill>
              <a:latin typeface="Figtree SemiBold" pitchFamily="2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FB2F391-D7B4-4AD8-2DBB-4A5D5BAB7C29}"/>
              </a:ext>
            </a:extLst>
          </p:cNvPr>
          <p:cNvSpPr txBox="1">
            <a:spLocks/>
          </p:cNvSpPr>
          <p:nvPr/>
        </p:nvSpPr>
        <p:spPr>
          <a:xfrm>
            <a:off x="5025424" y="2995006"/>
            <a:ext cx="919986" cy="42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rgbClr val="2B3144"/>
                </a:solidFill>
                <a:latin typeface="Figtree SemiBold" pitchFamily="2" charset="0"/>
              </a:rPr>
              <a:t>…</a:t>
            </a:r>
            <a:endParaRPr lang="fr-FR" b="1" dirty="0">
              <a:solidFill>
                <a:srgbClr val="2B3144"/>
              </a:solidFill>
              <a:latin typeface="Figtree SemiBold" pitchFamily="2" charset="0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7EE5264-AED8-E62F-0467-EB28F3B9B006}"/>
              </a:ext>
            </a:extLst>
          </p:cNvPr>
          <p:cNvCxnSpPr>
            <a:cxnSpLocks/>
          </p:cNvCxnSpPr>
          <p:nvPr/>
        </p:nvCxnSpPr>
        <p:spPr>
          <a:xfrm>
            <a:off x="2647950" y="4080835"/>
            <a:ext cx="0" cy="701720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26501C76-D52E-64D3-E735-4A14CCF93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8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DB3BB570-F028-637E-5609-6302160EB9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90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6B1546D0-3543-96B8-9B8B-9D8F97B36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32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02732999-AE87-7CCE-8F57-CF91F0D32A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74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2D384168-D16E-90F9-EB3C-A92AFDBEA7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6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D469A039-C4BA-C325-B0A4-A8F2160A8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8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FD75B1E3-594C-BBDF-D90F-E4DAB2B2BE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00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C33A94A3-E594-2BE9-C444-5268EF0F22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42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ED33297F-2371-33E9-EA69-9C1E260B73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84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65F380BA-0DE9-A334-611B-87FE6FBAE4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9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719B71C4-26CB-C022-B76C-005543002D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91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4818EC91-9362-BCE8-AAD6-50D1815872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33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7E5AFA1A-C7A5-4F82-667D-26E8CE7B19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75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A30005BC-607A-E55C-6D23-D2E1E2B631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7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7B4CB1B6-624C-0922-DA86-EE8CF90F18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9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A1366760-B1DD-7D6D-6839-E2DA7BB816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01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2D1DB29-D140-5598-AF99-B3514838DC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43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CF81D2E3-94A8-DA40-766E-70AF09DB9E5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85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0" name="Espace réservé du contenu 2">
            <a:extLst>
              <a:ext uri="{FF2B5EF4-FFF2-40B4-BE49-F238E27FC236}">
                <a16:creationId xmlns:a16="http://schemas.microsoft.com/office/drawing/2014/main" id="{89190B88-AEE0-966C-7962-6EEDB3455450}"/>
              </a:ext>
            </a:extLst>
          </p:cNvPr>
          <p:cNvSpPr txBox="1">
            <a:spLocks/>
          </p:cNvSpPr>
          <p:nvPr/>
        </p:nvSpPr>
        <p:spPr>
          <a:xfrm>
            <a:off x="6450881" y="5575522"/>
            <a:ext cx="919986" cy="42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rgbClr val="2B3144"/>
                </a:solidFill>
                <a:latin typeface="Figtree SemiBold" pitchFamily="2" charset="0"/>
              </a:rPr>
              <a:t>…</a:t>
            </a:r>
            <a:endParaRPr lang="fr-FR" b="1" dirty="0">
              <a:solidFill>
                <a:srgbClr val="2B3144"/>
              </a:solidFill>
              <a:latin typeface="Figtree SemiBold" pitchFamily="2" charset="0"/>
            </a:endParaRPr>
          </a:p>
        </p:txBody>
      </p: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8A2598B1-7469-CD2C-5958-430EDD682B21}"/>
              </a:ext>
            </a:extLst>
          </p:cNvPr>
          <p:cNvCxnSpPr>
            <a:cxnSpLocks/>
          </p:cNvCxnSpPr>
          <p:nvPr/>
        </p:nvCxnSpPr>
        <p:spPr>
          <a:xfrm>
            <a:off x="2793657" y="4088073"/>
            <a:ext cx="320951" cy="681550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1A385F7C-0EF2-E06D-F22A-3C061BE9253E}"/>
              </a:ext>
            </a:extLst>
          </p:cNvPr>
          <p:cNvCxnSpPr>
            <a:cxnSpLocks/>
          </p:cNvCxnSpPr>
          <p:nvPr/>
        </p:nvCxnSpPr>
        <p:spPr>
          <a:xfrm>
            <a:off x="2992081" y="4100818"/>
            <a:ext cx="562737" cy="654359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26B71915-2F10-C93E-A170-D656D2F67C54}"/>
              </a:ext>
            </a:extLst>
          </p:cNvPr>
          <p:cNvCxnSpPr>
            <a:cxnSpLocks/>
          </p:cNvCxnSpPr>
          <p:nvPr/>
        </p:nvCxnSpPr>
        <p:spPr>
          <a:xfrm>
            <a:off x="3238701" y="4100274"/>
            <a:ext cx="783795" cy="682281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D8BDECF1-4AF0-4214-F1A9-FE60DF21389C}"/>
              </a:ext>
            </a:extLst>
          </p:cNvPr>
          <p:cNvCxnSpPr>
            <a:cxnSpLocks/>
          </p:cNvCxnSpPr>
          <p:nvPr/>
        </p:nvCxnSpPr>
        <p:spPr>
          <a:xfrm>
            <a:off x="3480713" y="4088073"/>
            <a:ext cx="937423" cy="680793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D899309-8BE5-B7A8-9A13-66390AB94E81}"/>
              </a:ext>
            </a:extLst>
          </p:cNvPr>
          <p:cNvSpPr txBox="1">
            <a:spLocks/>
          </p:cNvSpPr>
          <p:nvPr/>
        </p:nvSpPr>
        <p:spPr>
          <a:xfrm>
            <a:off x="2491648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Dot1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9A0ABDF8-B673-641E-3B5B-422874A185EF}"/>
              </a:ext>
            </a:extLst>
          </p:cNvPr>
          <p:cNvSpPr txBox="1">
            <a:spLocks/>
          </p:cNvSpPr>
          <p:nvPr/>
        </p:nvSpPr>
        <p:spPr>
          <a:xfrm>
            <a:off x="2954132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Dot2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D88A1E6-FFA4-77FB-02CA-AEABBD242279}"/>
              </a:ext>
            </a:extLst>
          </p:cNvPr>
          <p:cNvSpPr txBox="1">
            <a:spLocks/>
          </p:cNvSpPr>
          <p:nvPr/>
        </p:nvSpPr>
        <p:spPr>
          <a:xfrm>
            <a:off x="3410103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Dot3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830EF861-0C76-4E91-848E-4EE72454846C}"/>
              </a:ext>
            </a:extLst>
          </p:cNvPr>
          <p:cNvSpPr txBox="1">
            <a:spLocks/>
          </p:cNvSpPr>
          <p:nvPr/>
        </p:nvSpPr>
        <p:spPr>
          <a:xfrm>
            <a:off x="3867160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/>
              <a:t>Dot4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08234698-B3AA-B3D6-B2AE-3734A03F45B1}"/>
              </a:ext>
            </a:extLst>
          </p:cNvPr>
          <p:cNvSpPr txBox="1">
            <a:spLocks/>
          </p:cNvSpPr>
          <p:nvPr/>
        </p:nvSpPr>
        <p:spPr>
          <a:xfrm>
            <a:off x="4324216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Dot5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F341E498-36B9-58A0-62AE-F0B62F0758D5}"/>
              </a:ext>
            </a:extLst>
          </p:cNvPr>
          <p:cNvSpPr txBox="1">
            <a:spLocks/>
          </p:cNvSpPr>
          <p:nvPr/>
        </p:nvSpPr>
        <p:spPr>
          <a:xfrm>
            <a:off x="4783444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Dot6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9D519025-8B16-695C-3F07-134822391384}"/>
              </a:ext>
            </a:extLst>
          </p:cNvPr>
          <p:cNvSpPr txBox="1">
            <a:spLocks/>
          </p:cNvSpPr>
          <p:nvPr/>
        </p:nvSpPr>
        <p:spPr>
          <a:xfrm>
            <a:off x="5245842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Dot7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87B372C-73EE-6211-52FF-54CA713B40FC}"/>
              </a:ext>
            </a:extLst>
          </p:cNvPr>
          <p:cNvSpPr txBox="1">
            <a:spLocks/>
          </p:cNvSpPr>
          <p:nvPr/>
        </p:nvSpPr>
        <p:spPr>
          <a:xfrm>
            <a:off x="5699877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Dot8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4236251C-607A-E59A-DE5A-C82908281E9C}"/>
              </a:ext>
            </a:extLst>
          </p:cNvPr>
          <p:cNvSpPr txBox="1">
            <a:spLocks/>
          </p:cNvSpPr>
          <p:nvPr/>
        </p:nvSpPr>
        <p:spPr>
          <a:xfrm>
            <a:off x="6160261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Dot9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78DCD321-0D70-769A-3ADA-2E53F703FABF}"/>
              </a:ext>
            </a:extLst>
          </p:cNvPr>
          <p:cNvSpPr txBox="1">
            <a:spLocks/>
          </p:cNvSpPr>
          <p:nvPr/>
        </p:nvSpPr>
        <p:spPr>
          <a:xfrm>
            <a:off x="2491648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Char1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6328B75F-58A0-7E9B-5D7F-8C0DF836BC04}"/>
              </a:ext>
            </a:extLst>
          </p:cNvPr>
          <p:cNvSpPr txBox="1">
            <a:spLocks/>
          </p:cNvSpPr>
          <p:nvPr/>
        </p:nvSpPr>
        <p:spPr>
          <a:xfrm>
            <a:off x="2949790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Char2</a:t>
            </a: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F4312ED8-1CCC-F2FA-1666-EC72C315706C}"/>
              </a:ext>
            </a:extLst>
          </p:cNvPr>
          <p:cNvSpPr txBox="1">
            <a:spLocks/>
          </p:cNvSpPr>
          <p:nvPr/>
        </p:nvSpPr>
        <p:spPr>
          <a:xfrm>
            <a:off x="3407931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Char3</a:t>
            </a:r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135311E5-E9FD-2490-1ECD-739F12F14F57}"/>
              </a:ext>
            </a:extLst>
          </p:cNvPr>
          <p:cNvSpPr txBox="1">
            <a:spLocks/>
          </p:cNvSpPr>
          <p:nvPr/>
        </p:nvSpPr>
        <p:spPr>
          <a:xfrm>
            <a:off x="3866072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Char4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4C990854-E096-D16D-BB2F-11347A4242BD}"/>
              </a:ext>
            </a:extLst>
          </p:cNvPr>
          <p:cNvSpPr txBox="1">
            <a:spLocks/>
          </p:cNvSpPr>
          <p:nvPr/>
        </p:nvSpPr>
        <p:spPr>
          <a:xfrm>
            <a:off x="4324212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Char5</a:t>
            </a:r>
          </a:p>
        </p:txBody>
      </p:sp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1DB69E4D-A092-50AA-8E44-88979040EADF}"/>
              </a:ext>
            </a:extLst>
          </p:cNvPr>
          <p:cNvSpPr txBox="1">
            <a:spLocks/>
          </p:cNvSpPr>
          <p:nvPr/>
        </p:nvSpPr>
        <p:spPr>
          <a:xfrm>
            <a:off x="4782350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Char6</a:t>
            </a:r>
          </a:p>
        </p:txBody>
      </p:sp>
      <p:sp>
        <p:nvSpPr>
          <p:cNvPr id="41" name="Espace réservé du contenu 2">
            <a:extLst>
              <a:ext uri="{FF2B5EF4-FFF2-40B4-BE49-F238E27FC236}">
                <a16:creationId xmlns:a16="http://schemas.microsoft.com/office/drawing/2014/main" id="{95AD2EF1-5690-D8D8-31BC-20542D091E0E}"/>
              </a:ext>
            </a:extLst>
          </p:cNvPr>
          <p:cNvSpPr txBox="1">
            <a:spLocks/>
          </p:cNvSpPr>
          <p:nvPr/>
        </p:nvSpPr>
        <p:spPr>
          <a:xfrm>
            <a:off x="5240484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Char7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119129F3-A90A-5694-EDBD-F061A07E746F}"/>
              </a:ext>
            </a:extLst>
          </p:cNvPr>
          <p:cNvSpPr txBox="1">
            <a:spLocks/>
          </p:cNvSpPr>
          <p:nvPr/>
        </p:nvSpPr>
        <p:spPr>
          <a:xfrm>
            <a:off x="5698642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Char8</a:t>
            </a:r>
          </a:p>
        </p:txBody>
      </p:sp>
      <p:sp>
        <p:nvSpPr>
          <p:cNvPr id="43" name="Espace réservé du contenu 2">
            <a:extLst>
              <a:ext uri="{FF2B5EF4-FFF2-40B4-BE49-F238E27FC236}">
                <a16:creationId xmlns:a16="http://schemas.microsoft.com/office/drawing/2014/main" id="{4137D612-A29D-5738-E247-6D38CC729D42}"/>
              </a:ext>
            </a:extLst>
          </p:cNvPr>
          <p:cNvSpPr txBox="1">
            <a:spLocks/>
          </p:cNvSpPr>
          <p:nvPr/>
        </p:nvSpPr>
        <p:spPr>
          <a:xfrm>
            <a:off x="6156784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E23C02-DA9A-4907-AD73-F4572739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40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86F7EEE-FF4C-28F8-D477-FEABE426444D}"/>
              </a:ext>
            </a:extLst>
          </p:cNvPr>
          <p:cNvGrpSpPr/>
          <p:nvPr/>
        </p:nvGrpSpPr>
        <p:grpSpPr>
          <a:xfrm>
            <a:off x="838201" y="2979203"/>
            <a:ext cx="4226096" cy="3169573"/>
            <a:chOff x="6067135" y="2492375"/>
            <a:chExt cx="5333999" cy="400050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31EC96E-71B1-9B9B-9445-DCD1546A6AAD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6067135" y="2492375"/>
              <a:ext cx="5333999" cy="4000500"/>
            </a:xfrm>
            <a:prstGeom prst="roundRect">
              <a:avLst>
                <a:gd name="adj" fmla="val 3753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73EDF6B-A504-FA50-425B-B54D97651776}"/>
                </a:ext>
              </a:extLst>
            </p:cNvPr>
            <p:cNvSpPr/>
            <p:nvPr/>
          </p:nvSpPr>
          <p:spPr>
            <a:xfrm>
              <a:off x="7741952" y="4452938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BBCFDAB-C834-4C7C-F423-06AD499C87DF}"/>
                </a:ext>
              </a:extLst>
            </p:cNvPr>
            <p:cNvSpPr/>
            <p:nvPr/>
          </p:nvSpPr>
          <p:spPr>
            <a:xfrm>
              <a:off x="7341902" y="554593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491173D-3C51-D40A-CD7D-FEA11D5DFE67}"/>
                </a:ext>
              </a:extLst>
            </p:cNvPr>
            <p:cNvSpPr/>
            <p:nvPr/>
          </p:nvSpPr>
          <p:spPr>
            <a:xfrm>
              <a:off x="6784689" y="5598319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DA933B4-B1E7-833D-3661-2F1A23BF9468}"/>
                </a:ext>
              </a:extLst>
            </p:cNvPr>
            <p:cNvSpPr/>
            <p:nvPr/>
          </p:nvSpPr>
          <p:spPr>
            <a:xfrm>
              <a:off x="7070439" y="3313906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F56007E-C765-284C-0043-4BF511604F64}"/>
                </a:ext>
              </a:extLst>
            </p:cNvPr>
            <p:cNvSpPr/>
            <p:nvPr/>
          </p:nvSpPr>
          <p:spPr>
            <a:xfrm>
              <a:off x="7518622" y="2976613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1758147-8359-775A-5F8E-BC85942AF3B3}"/>
                </a:ext>
              </a:extLst>
            </p:cNvPr>
            <p:cNvSpPr/>
            <p:nvPr/>
          </p:nvSpPr>
          <p:spPr>
            <a:xfrm>
              <a:off x="8011540" y="3096559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642A310-F43D-18C6-69B0-3FAF726C72EF}"/>
                </a:ext>
              </a:extLst>
            </p:cNvPr>
            <p:cNvSpPr/>
            <p:nvPr/>
          </p:nvSpPr>
          <p:spPr>
            <a:xfrm>
              <a:off x="8311071" y="4452937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C8154FA-A0ED-A1E8-B2D5-624510207668}"/>
                </a:ext>
              </a:extLst>
            </p:cNvPr>
            <p:cNvSpPr/>
            <p:nvPr/>
          </p:nvSpPr>
          <p:spPr>
            <a:xfrm>
              <a:off x="8729878" y="455771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445E9ED-150F-F504-9601-C5DAB4DF7B6C}"/>
                </a:ext>
              </a:extLst>
            </p:cNvPr>
            <p:cNvSpPr/>
            <p:nvPr/>
          </p:nvSpPr>
          <p:spPr>
            <a:xfrm>
              <a:off x="9532359" y="3472656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726098-67E5-CCEE-19BD-2F270BC784E5}"/>
                </a:ext>
              </a:extLst>
            </p:cNvPr>
            <p:cNvSpPr/>
            <p:nvPr/>
          </p:nvSpPr>
          <p:spPr>
            <a:xfrm>
              <a:off x="9925266" y="358616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43F18189-73CD-310B-12CB-4CB72FEB4EF3}"/>
                </a:ext>
              </a:extLst>
            </p:cNvPr>
            <p:cNvSpPr/>
            <p:nvPr/>
          </p:nvSpPr>
          <p:spPr>
            <a:xfrm>
              <a:off x="10582491" y="3519341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1ECCA4D-F3FB-8D98-2CBC-51D6AB1F1976}"/>
                </a:ext>
              </a:extLst>
            </p:cNvPr>
            <p:cNvSpPr/>
            <p:nvPr/>
          </p:nvSpPr>
          <p:spPr>
            <a:xfrm>
              <a:off x="9584746" y="5364080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371D441-06E9-EF15-4033-C60EE97F3C77}"/>
                </a:ext>
              </a:extLst>
            </p:cNvPr>
            <p:cNvSpPr/>
            <p:nvPr/>
          </p:nvSpPr>
          <p:spPr>
            <a:xfrm>
              <a:off x="10082427" y="531169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37B646D-F7CB-5E16-E24C-8DFA673D6F9C}"/>
                </a:ext>
              </a:extLst>
            </p:cNvPr>
            <p:cNvSpPr/>
            <p:nvPr/>
          </p:nvSpPr>
          <p:spPr>
            <a:xfrm>
              <a:off x="10561058" y="5287873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7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Clustering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8E01146-D3BA-ED3D-F4DF-84A0844AD224}"/>
              </a:ext>
            </a:extLst>
          </p:cNvPr>
          <p:cNvGrpSpPr/>
          <p:nvPr/>
        </p:nvGrpSpPr>
        <p:grpSpPr>
          <a:xfrm>
            <a:off x="6232922" y="2642320"/>
            <a:ext cx="5124451" cy="3843339"/>
            <a:chOff x="6067135" y="2492375"/>
            <a:chExt cx="5333999" cy="4000500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BFEEE8BB-62A8-4C4B-3779-E7DF3006C24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6067135" y="2492375"/>
              <a:ext cx="5333999" cy="4000500"/>
            </a:xfrm>
            <a:prstGeom prst="roundRect">
              <a:avLst>
                <a:gd name="adj" fmla="val 3753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3960433-FFE9-8B22-592F-C446719D5CEF}"/>
                </a:ext>
              </a:extLst>
            </p:cNvPr>
            <p:cNvSpPr/>
            <p:nvPr/>
          </p:nvSpPr>
          <p:spPr>
            <a:xfrm>
              <a:off x="7741952" y="4452938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050F4F9-E69B-6C85-E7E9-8F5DC285F9F4}"/>
                </a:ext>
              </a:extLst>
            </p:cNvPr>
            <p:cNvSpPr/>
            <p:nvPr/>
          </p:nvSpPr>
          <p:spPr>
            <a:xfrm>
              <a:off x="7341902" y="554593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8F91708-97D6-D990-D5E5-90F3D91F16DC}"/>
                </a:ext>
              </a:extLst>
            </p:cNvPr>
            <p:cNvSpPr/>
            <p:nvPr/>
          </p:nvSpPr>
          <p:spPr>
            <a:xfrm>
              <a:off x="6784689" y="5598319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9365247-75CA-7312-BAA3-D4A766DA9979}"/>
                </a:ext>
              </a:extLst>
            </p:cNvPr>
            <p:cNvSpPr/>
            <p:nvPr/>
          </p:nvSpPr>
          <p:spPr>
            <a:xfrm>
              <a:off x="7070439" y="3313906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CFB35D5-C244-CC04-9741-DF85A5D869BA}"/>
                </a:ext>
              </a:extLst>
            </p:cNvPr>
            <p:cNvSpPr/>
            <p:nvPr/>
          </p:nvSpPr>
          <p:spPr>
            <a:xfrm>
              <a:off x="7518622" y="2976613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D0C79CC3-3991-E7AF-7DC9-8037ADA189D4}"/>
                </a:ext>
              </a:extLst>
            </p:cNvPr>
            <p:cNvSpPr/>
            <p:nvPr/>
          </p:nvSpPr>
          <p:spPr>
            <a:xfrm>
              <a:off x="8011540" y="3096559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AE08E4B-4F1D-8E54-73B7-484D04649031}"/>
                </a:ext>
              </a:extLst>
            </p:cNvPr>
            <p:cNvSpPr/>
            <p:nvPr/>
          </p:nvSpPr>
          <p:spPr>
            <a:xfrm>
              <a:off x="8311071" y="4452937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E4C3D54-7D4E-4B0C-2508-E08F79F86FDD}"/>
                </a:ext>
              </a:extLst>
            </p:cNvPr>
            <p:cNvSpPr/>
            <p:nvPr/>
          </p:nvSpPr>
          <p:spPr>
            <a:xfrm>
              <a:off x="8729878" y="455771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56C3FA5-F161-66F2-CACD-47DEE596A488}"/>
                </a:ext>
              </a:extLst>
            </p:cNvPr>
            <p:cNvSpPr/>
            <p:nvPr/>
          </p:nvSpPr>
          <p:spPr>
            <a:xfrm>
              <a:off x="9532359" y="3472656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076CF4C-7A34-97A4-6C5A-DA1470DF1310}"/>
                </a:ext>
              </a:extLst>
            </p:cNvPr>
            <p:cNvSpPr/>
            <p:nvPr/>
          </p:nvSpPr>
          <p:spPr>
            <a:xfrm>
              <a:off x="9925266" y="358616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113CD54-A639-4F4A-4D0A-DB830EFCA537}"/>
                </a:ext>
              </a:extLst>
            </p:cNvPr>
            <p:cNvSpPr/>
            <p:nvPr/>
          </p:nvSpPr>
          <p:spPr>
            <a:xfrm>
              <a:off x="10582491" y="3519341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A6A1852-BA9B-8C6D-E47A-7A478159B470}"/>
                </a:ext>
              </a:extLst>
            </p:cNvPr>
            <p:cNvSpPr/>
            <p:nvPr/>
          </p:nvSpPr>
          <p:spPr>
            <a:xfrm>
              <a:off x="9584746" y="5364080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09985D-FD8A-E90A-7B40-0D32E94BC031}"/>
                </a:ext>
              </a:extLst>
            </p:cNvPr>
            <p:cNvSpPr/>
            <p:nvPr/>
          </p:nvSpPr>
          <p:spPr>
            <a:xfrm>
              <a:off x="10082427" y="531169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7BFA2B9D-0130-972A-7CAC-40751469A9C2}"/>
                </a:ext>
              </a:extLst>
            </p:cNvPr>
            <p:cNvSpPr/>
            <p:nvPr/>
          </p:nvSpPr>
          <p:spPr>
            <a:xfrm>
              <a:off x="10561058" y="5287873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sp>
        <p:nvSpPr>
          <p:cNvPr id="48" name="Ellipse 47">
            <a:extLst>
              <a:ext uri="{FF2B5EF4-FFF2-40B4-BE49-F238E27FC236}">
                <a16:creationId xmlns:a16="http://schemas.microsoft.com/office/drawing/2014/main" id="{76D198DE-FD46-5E31-1E5F-3E7DDF43C0F4}"/>
              </a:ext>
            </a:extLst>
          </p:cNvPr>
          <p:cNvSpPr/>
          <p:nvPr/>
        </p:nvSpPr>
        <p:spPr>
          <a:xfrm rot="430632">
            <a:off x="7627387" y="4250987"/>
            <a:ext cx="1469972" cy="7198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8AFA50B4-6E8E-3EB5-CEFB-D50707017CD8}"/>
              </a:ext>
            </a:extLst>
          </p:cNvPr>
          <p:cNvSpPr/>
          <p:nvPr/>
        </p:nvSpPr>
        <p:spPr>
          <a:xfrm rot="21016601">
            <a:off x="6672793" y="5398114"/>
            <a:ext cx="1126772" cy="556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DB19BE5-37B3-109E-F34D-3B726C056380}"/>
              </a:ext>
            </a:extLst>
          </p:cNvPr>
          <p:cNvSpPr/>
          <p:nvPr/>
        </p:nvSpPr>
        <p:spPr>
          <a:xfrm rot="21418375">
            <a:off x="9423376" y="5119721"/>
            <a:ext cx="1434850" cy="617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C5455D25-DDCF-A787-489E-67E068B72134}"/>
              </a:ext>
            </a:extLst>
          </p:cNvPr>
          <p:cNvSpPr/>
          <p:nvPr/>
        </p:nvSpPr>
        <p:spPr>
          <a:xfrm>
            <a:off x="9352192" y="3370336"/>
            <a:ext cx="1521348" cy="617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E176785A-6410-D88D-A00C-B1CC1D0E5059}"/>
              </a:ext>
            </a:extLst>
          </p:cNvPr>
          <p:cNvSpPr/>
          <p:nvPr/>
        </p:nvSpPr>
        <p:spPr>
          <a:xfrm rot="20931668">
            <a:off x="6962103" y="2968810"/>
            <a:ext cx="1521348" cy="7092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F03F583C-92BB-12CD-989E-C323D6E0DDA4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5064297" y="4563990"/>
            <a:ext cx="1168625" cy="0"/>
          </a:xfrm>
          <a:prstGeom prst="straightConnector1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8B8D0-2DB0-4555-9818-5EC22818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76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C960B-6CBB-7ECD-1DF3-EA94556C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009144D-A843-B1B3-C820-531FD06EB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88" y="3232209"/>
            <a:ext cx="1735418" cy="1766828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050D25-4755-4543-1296-EAC4EFE2B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62" y="2662898"/>
            <a:ext cx="1680450" cy="2905451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0F62BDB9-D745-318D-7AB6-8AA03FE7D598}"/>
              </a:ext>
            </a:extLst>
          </p:cNvPr>
          <p:cNvSpPr txBox="1">
            <a:spLocks/>
          </p:cNvSpPr>
          <p:nvPr/>
        </p:nvSpPr>
        <p:spPr>
          <a:xfrm>
            <a:off x="1621821" y="2303637"/>
            <a:ext cx="1372951" cy="409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2B3144"/>
                </a:solidFill>
              </a:rPr>
              <a:t>Client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6BD0742-2E7D-4402-A967-5DB9152FD33D}"/>
              </a:ext>
            </a:extLst>
          </p:cNvPr>
          <p:cNvSpPr txBox="1">
            <a:spLocks/>
          </p:cNvSpPr>
          <p:nvPr/>
        </p:nvSpPr>
        <p:spPr>
          <a:xfrm>
            <a:off x="9011074" y="2303637"/>
            <a:ext cx="1800226" cy="409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2B3144"/>
                </a:solidFill>
              </a:rPr>
              <a:t>Serveur</a:t>
            </a:r>
            <a:endParaRPr lang="fr-FR" sz="1800" dirty="0">
              <a:solidFill>
                <a:srgbClr val="2B3144"/>
              </a:solidFill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E8B0047-CE3A-73D2-306C-BD57D35D2680}"/>
              </a:ext>
            </a:extLst>
          </p:cNvPr>
          <p:cNvCxnSpPr>
            <a:cxnSpLocks/>
          </p:cNvCxnSpPr>
          <p:nvPr/>
        </p:nvCxnSpPr>
        <p:spPr>
          <a:xfrm>
            <a:off x="3447415" y="3931417"/>
            <a:ext cx="5102042" cy="0"/>
          </a:xfrm>
          <a:prstGeom prst="straightConnector1">
            <a:avLst/>
          </a:prstGeom>
          <a:ln w="25400">
            <a:solidFill>
              <a:srgbClr val="2B3144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22F758D-DE98-E386-ABC4-FFCB317961A9}"/>
              </a:ext>
            </a:extLst>
          </p:cNvPr>
          <p:cNvCxnSpPr>
            <a:cxnSpLocks/>
          </p:cNvCxnSpPr>
          <p:nvPr/>
        </p:nvCxnSpPr>
        <p:spPr>
          <a:xfrm>
            <a:off x="3447415" y="4544367"/>
            <a:ext cx="5102042" cy="0"/>
          </a:xfrm>
          <a:prstGeom prst="straightConnector1">
            <a:avLst/>
          </a:prstGeom>
          <a:ln w="25400">
            <a:solidFill>
              <a:srgbClr val="2B3144"/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">
            <a:extLst>
              <a:ext uri="{FF2B5EF4-FFF2-40B4-BE49-F238E27FC236}">
                <a16:creationId xmlns:a16="http://schemas.microsoft.com/office/drawing/2014/main" id="{537BAC57-93C6-4481-6B9B-49B4BB420D3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4562318" y="1849494"/>
            <a:ext cx="2872237" cy="2154178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7FEF397-247E-A15F-9E5B-676A637E42FB}"/>
              </a:ext>
            </a:extLst>
          </p:cNvPr>
          <p:cNvSpPr/>
          <p:nvPr/>
        </p:nvSpPr>
        <p:spPr>
          <a:xfrm>
            <a:off x="4347081" y="4411719"/>
            <a:ext cx="3302709" cy="2154178"/>
          </a:xfrm>
          <a:prstGeom prst="roundRect">
            <a:avLst>
              <a:gd name="adj" fmla="val 393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[Bamboo2, Bamboo3,Bamboo4],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[Dot2,Dot3,Dot4],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[Char6, Char6, Char6],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[Char1, Char1],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[Bamboo5, Bamboo5, Bamboo5]</a:t>
            </a:r>
          </a:p>
          <a:p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]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51F12D-8F77-40AA-8CAC-DB967A58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29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>
            <a:normAutofit/>
          </a:bodyPr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108BC7-C3BF-416C-A30F-08170BA2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74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Objectif :</a:t>
            </a:r>
            <a:r>
              <a:rPr lang="fr-FR" dirty="0"/>
              <a:t> Obtenir le score à partir d’une liste de tuiles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Étapes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Réception de la main du client (JSON) 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Création du règlement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Calcul du score de la main du joueur en fonction du règlement (Modulable)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Renvoi du score au client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3176DB-1811-46D0-B2B2-01CBAAAD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41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&amp; 2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Réception &amp; conversion de la main du joueur.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6CE6CAC-A22F-D2EE-C662-D784B9F302FB}"/>
              </a:ext>
            </a:extLst>
          </p:cNvPr>
          <p:cNvSpPr/>
          <p:nvPr/>
        </p:nvSpPr>
        <p:spPr>
          <a:xfrm>
            <a:off x="8424316" y="2682754"/>
            <a:ext cx="2608958" cy="3479154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43AA2A2-1A66-3489-6303-38E5D81F6AFA}"/>
              </a:ext>
            </a:extLst>
          </p:cNvPr>
          <p:cNvSpPr/>
          <p:nvPr/>
        </p:nvSpPr>
        <p:spPr>
          <a:xfrm>
            <a:off x="8543789" y="2822134"/>
            <a:ext cx="2370012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Réception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FF6FEB5-E41A-C201-2B6B-F62200219709}"/>
              </a:ext>
            </a:extLst>
          </p:cNvPr>
          <p:cNvSpPr/>
          <p:nvPr/>
        </p:nvSpPr>
        <p:spPr>
          <a:xfrm>
            <a:off x="8543789" y="5291595"/>
            <a:ext cx="2370012" cy="703322"/>
          </a:xfrm>
          <a:prstGeom prst="roundRect">
            <a:avLst>
              <a:gd name="adj" fmla="val 3935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MahjongHand</a:t>
            </a:r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7FAB19A-DC98-AF99-1AA8-B4DA08EDF941}"/>
              </a:ext>
            </a:extLst>
          </p:cNvPr>
          <p:cNvSpPr/>
          <p:nvPr/>
        </p:nvSpPr>
        <p:spPr>
          <a:xfrm>
            <a:off x="838200" y="2800672"/>
            <a:ext cx="2608958" cy="746246"/>
          </a:xfrm>
          <a:prstGeom prst="roundRect">
            <a:avLst>
              <a:gd name="adj" fmla="val 2348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JSONObject</a:t>
            </a:r>
            <a:endParaRPr lang="fr-FR" dirty="0">
              <a:solidFill>
                <a:schemeClr val="bg1"/>
              </a:solidFill>
              <a:latin typeface="Figtree" pitchFamily="2" charset="0"/>
            </a:endParaRPr>
          </a:p>
        </p:txBody>
      </p: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9327C4BB-BBE2-5093-5D08-29243CEAB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03" y="4296385"/>
            <a:ext cx="1234153" cy="12564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4238393-860F-58DA-2AEC-6274706C6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08" y="3512766"/>
            <a:ext cx="1195062" cy="20662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6476978-0516-CDEF-7075-568A8432F4E2}"/>
              </a:ext>
            </a:extLst>
          </p:cNvPr>
          <p:cNvSpPr txBox="1"/>
          <p:nvPr/>
        </p:nvSpPr>
        <p:spPr>
          <a:xfrm>
            <a:off x="1525603" y="5625585"/>
            <a:ext cx="12341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Client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F6A44C-183A-F104-E423-CEA69D3D40DF}"/>
              </a:ext>
            </a:extLst>
          </p:cNvPr>
          <p:cNvSpPr txBox="1"/>
          <p:nvPr/>
        </p:nvSpPr>
        <p:spPr>
          <a:xfrm>
            <a:off x="6707163" y="5593767"/>
            <a:ext cx="12341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Serveur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0774130-7E9A-4786-D0F0-43A31081DA45}"/>
              </a:ext>
            </a:extLst>
          </p:cNvPr>
          <p:cNvSpPr/>
          <p:nvPr/>
        </p:nvSpPr>
        <p:spPr>
          <a:xfrm>
            <a:off x="8543789" y="4056864"/>
            <a:ext cx="2370012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Conversion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D55CA96-014E-E90B-EBA9-F8D86934658B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447158" y="3173795"/>
            <a:ext cx="5096631" cy="0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0D9F042-6DC6-4DCF-E6F2-EE71F5F615CC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>
            <a:off x="9728795" y="3525456"/>
            <a:ext cx="0" cy="531408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8C87B8F-6700-0F17-FFD4-80F266BF9C9F}"/>
              </a:ext>
            </a:extLst>
          </p:cNvPr>
          <p:cNvCxnSpPr>
            <a:cxnSpLocks/>
            <a:stCxn id="29" idx="2"/>
            <a:endCxn id="11" idx="0"/>
          </p:cNvCxnSpPr>
          <p:nvPr/>
        </p:nvCxnSpPr>
        <p:spPr>
          <a:xfrm>
            <a:off x="9728795" y="4760186"/>
            <a:ext cx="0" cy="531409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3D7A8A-BAE8-46F7-A741-3EAF1209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9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F38C48-31B7-47E7-9F52-076E83C0F4D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10768444" cy="66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3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Création du règlement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9CA33D8-E913-4145-BC01-F658DE95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4035E83-8294-FAB9-521E-36F62ACD13D5}"/>
              </a:ext>
            </a:extLst>
          </p:cNvPr>
          <p:cNvSpPr/>
          <p:nvPr/>
        </p:nvSpPr>
        <p:spPr>
          <a:xfrm>
            <a:off x="838200" y="2731275"/>
            <a:ext cx="2922142" cy="3761600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Règlement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2882802-C359-2E8B-988F-F8F36294FF54}"/>
              </a:ext>
            </a:extLst>
          </p:cNvPr>
          <p:cNvSpPr/>
          <p:nvPr/>
        </p:nvSpPr>
        <p:spPr>
          <a:xfrm>
            <a:off x="957672" y="3238098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Mahjong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4281C84-31E6-754B-D6B6-D852C1E42D7A}"/>
              </a:ext>
            </a:extLst>
          </p:cNvPr>
          <p:cNvSpPr/>
          <p:nvPr/>
        </p:nvSpPr>
        <p:spPr>
          <a:xfrm>
            <a:off x="964718" y="3828732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Paire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D02B8C4-A1EB-0BF9-B0E9-24694A30A899}"/>
              </a:ext>
            </a:extLst>
          </p:cNvPr>
          <p:cNvSpPr/>
          <p:nvPr/>
        </p:nvSpPr>
        <p:spPr>
          <a:xfrm>
            <a:off x="964718" y="4419367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Suite (Chow)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E2B8C61-5D37-7D4F-BA10-BB0918D14A6A}"/>
              </a:ext>
            </a:extLst>
          </p:cNvPr>
          <p:cNvSpPr/>
          <p:nvPr/>
        </p:nvSpPr>
        <p:spPr>
          <a:xfrm>
            <a:off x="969531" y="5010001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Brelan (Pong)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E0F64F3-C6CE-BE1A-6C82-CDD5789824F7}"/>
              </a:ext>
            </a:extLst>
          </p:cNvPr>
          <p:cNvSpPr/>
          <p:nvPr/>
        </p:nvSpPr>
        <p:spPr>
          <a:xfrm>
            <a:off x="969531" y="5600635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Carré (Kong)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F16F010-523A-85EB-2601-6F469F218FF3}"/>
              </a:ext>
            </a:extLst>
          </p:cNvPr>
          <p:cNvSpPr/>
          <p:nvPr/>
        </p:nvSpPr>
        <p:spPr>
          <a:xfrm>
            <a:off x="964718" y="6133193"/>
            <a:ext cx="2669105" cy="151893"/>
          </a:xfrm>
          <a:prstGeom prst="roundRect">
            <a:avLst>
              <a:gd name="adj" fmla="val 3935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2B3144"/>
                </a:solidFill>
                <a:latin typeface="Figtree SemiBold" pitchFamily="2" charset="0"/>
              </a:rPr>
              <a:t>…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F77F87C-A651-433C-A6FC-7A4D82CE2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1645" y="1882775"/>
            <a:ext cx="5715000" cy="461010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E5C7B9-1597-44D8-9203-B0C1EE70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43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4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Renvoi du score au client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6CE6CAC-A22F-D2EE-C662-D784B9F302FB}"/>
              </a:ext>
            </a:extLst>
          </p:cNvPr>
          <p:cNvSpPr/>
          <p:nvPr/>
        </p:nvSpPr>
        <p:spPr>
          <a:xfrm>
            <a:off x="838199" y="2682754"/>
            <a:ext cx="3137899" cy="3479154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43AA2A2-1A66-3489-6303-38E5D81F6AFA}"/>
              </a:ext>
            </a:extLst>
          </p:cNvPr>
          <p:cNvSpPr/>
          <p:nvPr/>
        </p:nvSpPr>
        <p:spPr>
          <a:xfrm>
            <a:off x="974992" y="2822134"/>
            <a:ext cx="2864313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MahjongHand</a:t>
            </a:r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FF6FEB5-E41A-C201-2B6B-F62200219709}"/>
              </a:ext>
            </a:extLst>
          </p:cNvPr>
          <p:cNvSpPr/>
          <p:nvPr/>
        </p:nvSpPr>
        <p:spPr>
          <a:xfrm>
            <a:off x="974992" y="5291595"/>
            <a:ext cx="2864312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Score</a:t>
            </a:r>
          </a:p>
        </p:txBody>
      </p: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9327C4BB-BBE2-5093-5D08-29243CEAB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837" y="3546620"/>
            <a:ext cx="1234153" cy="12564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4238393-860F-58DA-2AEC-6274706C6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68" y="3088645"/>
            <a:ext cx="1195062" cy="20662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6476978-0516-CDEF-7075-568A8432F4E2}"/>
              </a:ext>
            </a:extLst>
          </p:cNvPr>
          <p:cNvSpPr txBox="1"/>
          <p:nvPr/>
        </p:nvSpPr>
        <p:spPr>
          <a:xfrm>
            <a:off x="9658837" y="3059184"/>
            <a:ext cx="12341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Client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F6A44C-183A-F104-E423-CEA69D3D40DF}"/>
              </a:ext>
            </a:extLst>
          </p:cNvPr>
          <p:cNvSpPr txBox="1"/>
          <p:nvPr/>
        </p:nvSpPr>
        <p:spPr>
          <a:xfrm>
            <a:off x="4299223" y="2676923"/>
            <a:ext cx="12341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Serveur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0774130-7E9A-4786-D0F0-43A31081DA45}"/>
              </a:ext>
            </a:extLst>
          </p:cNvPr>
          <p:cNvSpPr/>
          <p:nvPr/>
        </p:nvSpPr>
        <p:spPr>
          <a:xfrm>
            <a:off x="974991" y="4056864"/>
            <a:ext cx="2864314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Reglement.calculScore</a:t>
            </a:r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()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0D9F042-6DC6-4DCF-E6F2-EE71F5F615CC}"/>
              </a:ext>
            </a:extLst>
          </p:cNvPr>
          <p:cNvCxnSpPr>
            <a:cxnSpLocks/>
          </p:cNvCxnSpPr>
          <p:nvPr/>
        </p:nvCxnSpPr>
        <p:spPr>
          <a:xfrm flipH="1">
            <a:off x="2407148" y="3525456"/>
            <a:ext cx="1" cy="531408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8C87B8F-6700-0F17-FFD4-80F266BF9C9F}"/>
              </a:ext>
            </a:extLst>
          </p:cNvPr>
          <p:cNvCxnSpPr>
            <a:cxnSpLocks/>
          </p:cNvCxnSpPr>
          <p:nvPr/>
        </p:nvCxnSpPr>
        <p:spPr>
          <a:xfrm>
            <a:off x="2407148" y="4760186"/>
            <a:ext cx="0" cy="531409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1D583E99-90F3-5B15-7F26-8E0D9175D490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3839304" y="4803110"/>
            <a:ext cx="6436610" cy="840146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7FAB19A-DC98-AF99-1AA8-B4DA08EDF941}"/>
              </a:ext>
            </a:extLst>
          </p:cNvPr>
          <p:cNvSpPr/>
          <p:nvPr/>
        </p:nvSpPr>
        <p:spPr>
          <a:xfrm>
            <a:off x="6437740" y="5388950"/>
            <a:ext cx="1778164" cy="508612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2B3144"/>
                </a:solidFill>
                <a:latin typeface="Figtree SemiBold" pitchFamily="2" charset="0"/>
              </a:rPr>
              <a:t>JSONObject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46B988-7859-4745-AF1A-591D7EBD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88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0B4BB-FEE1-44CC-9D07-0C0E849C1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0731"/>
            <a:ext cx="9144000" cy="1320800"/>
          </a:xfrm>
        </p:spPr>
        <p:txBody>
          <a:bodyPr anchor="ctr">
            <a:normAutofit/>
          </a:bodyPr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56F697-8F39-DE74-F790-4BAC69085CEF}"/>
              </a:ext>
            </a:extLst>
          </p:cNvPr>
          <p:cNvSpPr txBox="1"/>
          <p:nvPr/>
        </p:nvSpPr>
        <p:spPr>
          <a:xfrm>
            <a:off x="2177299" y="3653304"/>
            <a:ext cx="783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17C979"/>
                </a:solidFill>
                <a:latin typeface="Figtree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http://iutbg-lamp.univ-lyon1.fr/p2200502/public_html/sae/calculator.html</a:t>
            </a:r>
            <a:endParaRPr lang="fr-FR" dirty="0">
              <a:solidFill>
                <a:srgbClr val="17C979"/>
              </a:solidFill>
              <a:latin typeface="Figtree" pitchFamily="2" charset="0"/>
            </a:endParaRPr>
          </a:p>
          <a:p>
            <a:endParaRPr lang="fr-FR" dirty="0">
              <a:solidFill>
                <a:srgbClr val="17C979"/>
              </a:solidFill>
              <a:latin typeface="Figtree" pitchFamily="2" charset="0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AFB30F9D-D55C-43FC-F20A-2D7E0EB7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9982" y="4341251"/>
            <a:ext cx="1912035" cy="191203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38F20A-787B-49A2-9853-0F8A2722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72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d’avancement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Fonction à ajouter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>
                <a:solidFill>
                  <a:srgbClr val="7B8190"/>
                </a:solidFill>
              </a:rPr>
              <a:t>Personnaliser/ajouter des règles</a:t>
            </a:r>
          </a:p>
          <a:p>
            <a:r>
              <a:rPr lang="fr-FR" dirty="0">
                <a:solidFill>
                  <a:srgbClr val="7B8190"/>
                </a:solidFill>
              </a:rPr>
              <a:t>Créer un système de login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Enregistrement des règles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Enregistrement des </a:t>
            </a:r>
            <a:r>
              <a:rPr lang="fr-FR" dirty="0" err="1">
                <a:solidFill>
                  <a:srgbClr val="7B8190"/>
                </a:solidFill>
              </a:rPr>
              <a:t>dataSets</a:t>
            </a:r>
            <a:endParaRPr lang="fr-FR" dirty="0">
              <a:solidFill>
                <a:srgbClr val="7B8190"/>
              </a:solidFill>
            </a:endParaRPr>
          </a:p>
          <a:p>
            <a:r>
              <a:rPr lang="fr-FR" dirty="0">
                <a:solidFill>
                  <a:srgbClr val="7B8190"/>
                </a:solidFill>
              </a:rPr>
              <a:t>Améliorer la détection des tuiles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Laisser l’utilisateur choisir son </a:t>
            </a:r>
            <a:r>
              <a:rPr lang="fr-FR" dirty="0" err="1">
                <a:solidFill>
                  <a:srgbClr val="7B8190"/>
                </a:solidFill>
              </a:rPr>
              <a:t>dataSet</a:t>
            </a:r>
            <a:endParaRPr lang="fr-FR" dirty="0">
              <a:solidFill>
                <a:srgbClr val="7B8190"/>
              </a:solidFill>
            </a:endParaRPr>
          </a:p>
          <a:p>
            <a:pPr lvl="1"/>
            <a:r>
              <a:rPr lang="fr-FR" dirty="0">
                <a:solidFill>
                  <a:srgbClr val="7B8190"/>
                </a:solidFill>
              </a:rPr>
              <a:t>Détourage par IA (machine </a:t>
            </a:r>
            <a:r>
              <a:rPr lang="fr-FR" dirty="0" err="1">
                <a:solidFill>
                  <a:srgbClr val="7B8190"/>
                </a:solidFill>
              </a:rPr>
              <a:t>learning</a:t>
            </a:r>
            <a:r>
              <a:rPr lang="fr-FR" dirty="0">
                <a:solidFill>
                  <a:srgbClr val="7B8190"/>
                </a:solidFill>
              </a:rPr>
              <a:t>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EFD6ED-BE5A-47AF-812B-E4605437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12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Manque de fonctionnalités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75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Compatibilité et responsivité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97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Changements prévus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72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Changements prévus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2F6527A-6135-43BA-9BAF-AF8F805A4169}"/>
              </a:ext>
            </a:extLst>
          </p:cNvPr>
          <p:cNvSpPr txBox="1"/>
          <p:nvPr/>
        </p:nvSpPr>
        <p:spPr>
          <a:xfrm>
            <a:off x="1291771" y="2191657"/>
            <a:ext cx="90569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Optimisation du code JAVA et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Amélioration de la détection des tuiles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 de règles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Refonte du design du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Suppression du drag and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Éditeur de règles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Base de données et Connexion</a:t>
            </a:r>
          </a:p>
        </p:txBody>
      </p:sp>
    </p:spTree>
    <p:extLst>
      <p:ext uri="{BB962C8B-B14F-4D97-AF65-F5344CB8AC3E}">
        <p14:creationId xmlns:p14="http://schemas.microsoft.com/office/powerpoint/2010/main" val="88814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1200</Words>
  <Application>Microsoft Office PowerPoint</Application>
  <PresentationFormat>Grand écran</PresentationFormat>
  <Paragraphs>479</Paragraphs>
  <Slides>59</Slides>
  <Notes>45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4" baseType="lpstr">
      <vt:lpstr>Figtree SemiBold</vt:lpstr>
      <vt:lpstr>Calibri</vt:lpstr>
      <vt:lpstr>Arial</vt:lpstr>
      <vt:lpstr>Figtree</vt:lpstr>
      <vt:lpstr>Thème Office</vt:lpstr>
      <vt:lpstr>Mahjong Calculator</vt:lpstr>
      <vt:lpstr>Sommaire</vt:lpstr>
      <vt:lpstr>État de l’application fin S3</vt:lpstr>
      <vt:lpstr>Mauvaise précision de la détection des tuiles</vt:lpstr>
      <vt:lpstr>Problèmes de performance </vt:lpstr>
      <vt:lpstr>Manque de fonctionnalités</vt:lpstr>
      <vt:lpstr>Compatibilité et responsivité</vt:lpstr>
      <vt:lpstr>Changements prévus</vt:lpstr>
      <vt:lpstr>Changements prévus</vt:lpstr>
      <vt:lpstr>Amélioration</vt:lpstr>
      <vt:lpstr>Optimisation du JavaScript</vt:lpstr>
      <vt:lpstr>Optimisation du code JavaScript</vt:lpstr>
      <vt:lpstr>Optimisation du code Java</vt:lpstr>
      <vt:lpstr>Amélioration de la détection des tuiles</vt:lpstr>
      <vt:lpstr>Ajout des règles</vt:lpstr>
      <vt:lpstr>Gestion d’une base de données</vt:lpstr>
      <vt:lpstr>Refonte de l’interface utilisateur</vt:lpstr>
      <vt:lpstr>Amélioration en cours</vt:lpstr>
      <vt:lpstr>Editeur de règles</vt:lpstr>
      <vt:lpstr>Algorithme de cluster </vt:lpstr>
      <vt:lpstr>Présentation PowerPoint</vt:lpstr>
      <vt:lpstr>Contexte</vt:lpstr>
      <vt:lpstr>Objectif</vt:lpstr>
      <vt:lpstr>Technologies</vt:lpstr>
      <vt:lpstr>Architecture</vt:lpstr>
      <vt:lpstr>Présentation des modules</vt:lpstr>
      <vt:lpstr>Site web</vt:lpstr>
      <vt:lpstr>Site web</vt:lpstr>
      <vt:lpstr>Site web</vt:lpstr>
      <vt:lpstr>Site web</vt:lpstr>
      <vt:lpstr>Site web</vt:lpstr>
      <vt:lpstr>Site web</vt:lpstr>
      <vt:lpstr>Connexion client/serveur</vt:lpstr>
      <vt:lpstr>Connexion client/serveur</vt:lpstr>
      <vt:lpstr>Connexion client/serveur</vt:lpstr>
      <vt:lpstr>Connexion client/serveur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Calcul du score</vt:lpstr>
      <vt:lpstr>Calcul du score</vt:lpstr>
      <vt:lpstr>Calcul du score</vt:lpstr>
      <vt:lpstr>Calcul du score</vt:lpstr>
      <vt:lpstr>Calcul du score</vt:lpstr>
      <vt:lpstr>Démonstration</vt:lpstr>
      <vt:lpstr>Bilan d’avancement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BODIN MATHIS p2200502</dc:creator>
  <cp:lastModifiedBy>CARON MAXENCE p2205924</cp:lastModifiedBy>
  <cp:revision>131</cp:revision>
  <dcterms:created xsi:type="dcterms:W3CDTF">2024-01-18T07:48:21Z</dcterms:created>
  <dcterms:modified xsi:type="dcterms:W3CDTF">2024-04-03T15:37:23Z</dcterms:modified>
</cp:coreProperties>
</file>